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307" r:id="rId5"/>
    <p:sldId id="308" r:id="rId6"/>
    <p:sldId id="309" r:id="rId7"/>
    <p:sldId id="310" r:id="rId8"/>
  </p:sldIdLst>
  <p:sldSz cx="12192000" cy="6858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熊仪_aYju7RJj" initials="熊" lastIdx="0" clrIdx="0"/>
  <p:cmAuthor id="2" name="哒哒 熊猫" initials="哒哒" lastIdx="1" clrIdx="0"/>
  <p:cmAuthor id="3" name="yifei" initials="y" lastIdx="1" clrIdx="7"/>
  <p:cmAuthor id="4" name="kingsoft" initials="k" lastIdx="1" clrIdx="1"/>
  <p:cmAuthor id="5" name="ADMIN" initials="A" lastIdx="1" clrIdx="8"/>
  <p:cmAuthor id="6" name="zhouzean" initials="z" lastIdx="1" clrIdx="2"/>
  <p:cmAuthor id="7" name="李鹏飞_6bQfzI3a" initials="李" lastIdx="0" clrIdx="0"/>
  <p:cmAuthor id="8" name="小珞_QjMfU7FR" initials="小" lastIdx="0" clrIdx="0"/>
  <p:cmAuthor id="9" name="骆倩怡_Znauj26B" initials="authorId_382814100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5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916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917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p>
            <a:endParaRPr lang="zh-CN" altLang="en-US"/>
          </a:p>
        </p:txBody>
      </p:sp>
      <p:sp>
        <p:nvSpPr>
          <p:cNvPr id="1048918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919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920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/>
      <p:sp>
        <p:nvSpPr>
          <p:cNvPr id="1048591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1048592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0" Type="http://schemas.openxmlformats.org/officeDocument/2006/relationships/tags" Target="../tags/tag54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7" Type="http://schemas.openxmlformats.org/officeDocument/2006/relationships/tags" Target="../tags/tag90.xml"/><Relationship Id="rId16" Type="http://schemas.openxmlformats.org/officeDocument/2006/relationships/tags" Target="../tags/tag89.xml"/><Relationship Id="rId15" Type="http://schemas.openxmlformats.org/officeDocument/2006/relationships/tags" Target="../tags/tag88.xml"/><Relationship Id="rId14" Type="http://schemas.openxmlformats.org/officeDocument/2006/relationships/tags" Target="../tags/tag87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chemeClr val="bg2"/>
        </a:solidFill>
        <a:effectLst/>
      </p:bgPr>
    </p:bg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任意多边形 14"/>
          <p:cNvSpPr/>
          <p:nvPr>
            <p:custDataLst>
              <p:tags r:id="rId2"/>
            </p:custDataLst>
          </p:nvPr>
        </p:nvSpPr>
        <p:spPr>
          <a:xfrm>
            <a:off x="-14605" y="0"/>
            <a:ext cx="600646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594" name="任意多边形 11"/>
          <p:cNvSpPr/>
          <p:nvPr>
            <p:custDataLst>
              <p:tags r:id="rId3"/>
            </p:custDataLst>
          </p:nvPr>
        </p:nvSpPr>
        <p:spPr>
          <a:xfrm rot="16200000">
            <a:off x="-1383662" y="1369058"/>
            <a:ext cx="6857999" cy="411988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595" name="任意多边形 10"/>
          <p:cNvSpPr/>
          <p:nvPr>
            <p:custDataLst>
              <p:tags r:id="rId4"/>
            </p:custDataLst>
          </p:nvPr>
        </p:nvSpPr>
        <p:spPr>
          <a:xfrm rot="16200000">
            <a:off x="-1331245" y="2313346"/>
            <a:ext cx="4864351" cy="223107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7660" h="3514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596" name="圆角矩形 24"/>
          <p:cNvSpPr/>
          <p:nvPr>
            <p:custDataLst>
              <p:tags r:id="rId5"/>
            </p:custDataLst>
          </p:nvPr>
        </p:nvSpPr>
        <p:spPr>
          <a:xfrm rot="10800000">
            <a:off x="5155565" y="3855720"/>
            <a:ext cx="5383530" cy="1111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28" name="直接连接符 9"/>
          <p:cNvCxnSpPr/>
          <p:nvPr>
            <p:custDataLst>
              <p:tags r:id="rId6"/>
            </p:custDataLst>
          </p:nvPr>
        </p:nvCxnSpPr>
        <p:spPr>
          <a:xfrm>
            <a:off x="11197590" y="300291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29" name="直接连接符 35"/>
          <p:cNvCxnSpPr/>
          <p:nvPr>
            <p:custDataLst>
              <p:tags r:id="rId7"/>
            </p:custDataLst>
          </p:nvPr>
        </p:nvCxnSpPr>
        <p:spPr>
          <a:xfrm>
            <a:off x="11305540" y="193421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0" name="直接连接符 12"/>
          <p:cNvCxnSpPr/>
          <p:nvPr>
            <p:custDataLst>
              <p:tags r:id="rId8"/>
            </p:custDataLst>
          </p:nvPr>
        </p:nvCxnSpPr>
        <p:spPr>
          <a:xfrm>
            <a:off x="11305540" y="347662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97" name="椭圆 21"/>
          <p:cNvSpPr/>
          <p:nvPr>
            <p:custDataLst>
              <p:tags r:id="rId9"/>
            </p:custDataLst>
          </p:nvPr>
        </p:nvSpPr>
        <p:spPr>
          <a:xfrm>
            <a:off x="10027285" y="4343400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598" name="椭圆 20"/>
          <p:cNvSpPr/>
          <p:nvPr>
            <p:custDataLst>
              <p:tags r:id="rId10"/>
            </p:custDataLst>
          </p:nvPr>
        </p:nvSpPr>
        <p:spPr>
          <a:xfrm>
            <a:off x="10133965" y="4450080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 lnSpcReduction="20000"/>
          </a:bodyPr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599" name="向下箭头"/>
          <p:cNvSpPr/>
          <p:nvPr>
            <p:custDataLst>
              <p:tags r:id="rId11"/>
            </p:custDataLst>
          </p:nvPr>
        </p:nvSpPr>
        <p:spPr>
          <a:xfrm>
            <a:off x="10238105" y="4542790"/>
            <a:ext cx="118745" cy="139700"/>
          </a:xfrm>
          <a:custGeom>
            <a:avLst/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00" name="任意多边形 13"/>
          <p:cNvSpPr/>
          <p:nvPr>
            <p:custDataLst>
              <p:tags r:id="rId12"/>
            </p:custDataLst>
          </p:nvPr>
        </p:nvSpPr>
        <p:spPr>
          <a:xfrm>
            <a:off x="8945880" y="5997575"/>
            <a:ext cx="3246120" cy="8604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01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273300" y="1901190"/>
            <a:ext cx="8413750" cy="17094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0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03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lang="zh-CN" altLang="en-US" dirty="0"/>
          </a:p>
        </p:txBody>
      </p:sp>
      <p:sp>
        <p:nvSpPr>
          <p:cNvPr id="104860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48605" name="署名占位符 10"/>
          <p:cNvSpPr>
            <a:spLocks noGrp="1"/>
          </p:cNvSpPr>
          <p:nvPr>
            <p:ph type="body" sz="quarter" idx="17" hasCustomPrompt="1"/>
            <p:custDataLst>
              <p:tags r:id="rId17"/>
            </p:custDataLst>
          </p:nvPr>
        </p:nvSpPr>
        <p:spPr>
          <a:xfrm>
            <a:off x="2273299" y="4275976"/>
            <a:ext cx="7589519" cy="6566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95960" y="1245235"/>
            <a:ext cx="10800080" cy="493141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584" name="任意多边形 13"/>
          <p:cNvSpPr/>
          <p:nvPr userDrawn="1">
            <p:custDataLst>
              <p:tags r:id="rId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585" name="标题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 smtClea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5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4055" y="6314440"/>
            <a:ext cx="2618105" cy="316865"/>
          </a:xfrm>
        </p:spPr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87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lang="zh-CN" altLang="en-US" dirty="0"/>
          </a:p>
        </p:txBody>
      </p:sp>
      <p:sp>
        <p:nvSpPr>
          <p:cNvPr id="10485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4" name="直接连接符 59"/>
          <p:cNvCxnSpPr/>
          <p:nvPr>
            <p:custDataLst>
              <p:tags r:id="rId2"/>
            </p:custDataLst>
          </p:nvPr>
        </p:nvCxnSpPr>
        <p:spPr>
          <a:xfrm>
            <a:off x="3509010" y="1475105"/>
            <a:ext cx="0" cy="4572000"/>
          </a:xfrm>
          <a:prstGeom prst="line">
            <a:avLst/>
          </a:prstGeom>
          <a:ln>
            <a:solidFill>
              <a:schemeClr val="bg2">
                <a:lumMod val="50000"/>
                <a:alpha val="2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9" name="任意多边形 7"/>
          <p:cNvSpPr/>
          <p:nvPr>
            <p:custDataLst>
              <p:tags r:id="rId3"/>
            </p:custDataLst>
          </p:nvPr>
        </p:nvSpPr>
        <p:spPr>
          <a:xfrm>
            <a:off x="-18415" y="0"/>
            <a:ext cx="2251075" cy="87185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45" h="1373">
                <a:moveTo>
                  <a:pt x="0" y="0"/>
                </a:moveTo>
                <a:lnTo>
                  <a:pt x="3545" y="0"/>
                </a:lnTo>
                <a:lnTo>
                  <a:pt x="3545" y="1023"/>
                </a:lnTo>
                <a:cubicBezTo>
                  <a:pt x="3545" y="1217"/>
                  <a:pt x="3389" y="1373"/>
                  <a:pt x="3195" y="1373"/>
                </a:cubicBezTo>
                <a:lnTo>
                  <a:pt x="9" y="1373"/>
                </a:lnTo>
                <a:lnTo>
                  <a:pt x="0" y="13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1166495" y="1793240"/>
            <a:ext cx="1375410" cy="360489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841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lang="zh-CN" altLang="en-US" dirty="0"/>
          </a:p>
        </p:txBody>
      </p:sp>
      <p:sp>
        <p:nvSpPr>
          <p:cNvPr id="1048843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9" name="椭圆 11"/>
          <p:cNvSpPr/>
          <p:nvPr>
            <p:custDataLst>
              <p:tags r:id="rId2"/>
            </p:custDataLst>
          </p:nvPr>
        </p:nvSpPr>
        <p:spPr>
          <a:xfrm rot="16200000">
            <a:off x="977900" y="1336040"/>
            <a:ext cx="4351020" cy="435102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30" name="椭圆 10"/>
          <p:cNvSpPr/>
          <p:nvPr>
            <p:custDataLst>
              <p:tags r:id="rId3"/>
            </p:custDataLst>
          </p:nvPr>
        </p:nvSpPr>
        <p:spPr>
          <a:xfrm rot="16200000">
            <a:off x="1828800" y="2186940"/>
            <a:ext cx="2649220" cy="264922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31" name="弧形 8"/>
          <p:cNvSpPr/>
          <p:nvPr>
            <p:custDataLst>
              <p:tags r:id="rId4"/>
            </p:custDataLst>
          </p:nvPr>
        </p:nvSpPr>
        <p:spPr>
          <a:xfrm>
            <a:off x="301625" y="659765"/>
            <a:ext cx="5703570" cy="5703570"/>
          </a:xfrm>
          <a:prstGeom prst="arc">
            <a:avLst>
              <a:gd name="adj1" fmla="val 16200000"/>
              <a:gd name="adj2" fmla="val 5319923"/>
            </a:avLst>
          </a:prstGeom>
          <a:ln>
            <a:solidFill>
              <a:schemeClr val="bg2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2" name="圆角矩形 9"/>
          <p:cNvSpPr/>
          <p:nvPr>
            <p:custDataLst>
              <p:tags r:id="rId5"/>
            </p:custDataLst>
          </p:nvPr>
        </p:nvSpPr>
        <p:spPr>
          <a:xfrm rot="10800000">
            <a:off x="6876415" y="3851910"/>
            <a:ext cx="2408555" cy="1593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3" name="任意多边形 13"/>
          <p:cNvSpPr/>
          <p:nvPr>
            <p:custDataLst>
              <p:tags r:id="rId6"/>
            </p:custDataLst>
          </p:nvPr>
        </p:nvSpPr>
        <p:spPr>
          <a:xfrm flipV="1">
            <a:off x="8945880" y="0"/>
            <a:ext cx="3246120" cy="8604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4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828800" y="3004185"/>
            <a:ext cx="2649220" cy="120840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835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6732905" y="2092325"/>
            <a:ext cx="5005070" cy="16840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3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37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lang="zh-CN" altLang="en-US" dirty="0"/>
          </a:p>
        </p:txBody>
      </p:sp>
      <p:sp>
        <p:nvSpPr>
          <p:cNvPr id="104883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3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0" y="1245235"/>
            <a:ext cx="5095240" cy="49307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54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95960" y="1245235"/>
            <a:ext cx="5088890" cy="49307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55" name="任意多边形 13"/>
          <p:cNvSpPr/>
          <p:nvPr userDrawn="1">
            <p:custDataLst>
              <p:tags r:id="rId4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6" name="标题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 smtClea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57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4055" y="6314440"/>
            <a:ext cx="2618105" cy="316865"/>
          </a:xfrm>
        </p:spPr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5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lang="zh-CN" altLang="en-US" dirty="0"/>
          </a:p>
        </p:txBody>
      </p:sp>
      <p:sp>
        <p:nvSpPr>
          <p:cNvPr id="1048859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065" y="1671955"/>
            <a:ext cx="5260975" cy="45046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45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065" y="1247140"/>
            <a:ext cx="5260975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4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95325" y="1671955"/>
            <a:ext cx="5255260" cy="45046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47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95325" y="1247140"/>
            <a:ext cx="525526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48" name="任意多边形 10"/>
          <p:cNvSpPr/>
          <p:nvPr userDrawn="1">
            <p:custDataLst>
              <p:tags r:id="rId6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9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5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51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lang="zh-CN" altLang="en-US" dirty="0"/>
          </a:p>
        </p:txBody>
      </p:sp>
      <p:sp>
        <p:nvSpPr>
          <p:cNvPr id="1048852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任意多边形 6"/>
          <p:cNvSpPr/>
          <p:nvPr userDrawn="1"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4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49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lang="zh-CN" altLang="en-US" dirty="0"/>
          </a:p>
        </p:txBody>
      </p:sp>
      <p:sp>
        <p:nvSpPr>
          <p:cNvPr id="1048651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3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14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715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5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6" name="任意多边形 13"/>
          <p:cNvSpPr/>
          <p:nvPr userDrawn="1">
            <p:custDataLst>
              <p:tags r:id="rId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0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lang="zh-CN" altLang="en-US" dirty="0"/>
          </a:p>
        </p:txBody>
      </p:sp>
      <p:sp>
        <p:nvSpPr>
          <p:cNvPr id="104880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任意多边形 7"/>
          <p:cNvSpPr/>
          <p:nvPr userDrawn="1"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1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4055" y="6314440"/>
            <a:ext cx="2618105" cy="316865"/>
          </a:xfrm>
        </p:spPr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lang="zh-CN" altLang="en-US" dirty="0"/>
          </a:p>
        </p:txBody>
      </p:sp>
      <p:sp>
        <p:nvSpPr>
          <p:cNvPr id="104881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solidFill>
          <a:schemeClr val="bg2"/>
        </a:solidFill>
        <a:effectLst/>
      </p:bgPr>
    </p:bg>
    <p:spTree>
      <p:nvGrpSpPr>
        <p:cNvPr id="1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任意多边形 22"/>
          <p:cNvSpPr/>
          <p:nvPr userDrawn="1">
            <p:custDataLst>
              <p:tags r:id="rId2"/>
            </p:custDataLst>
          </p:nvPr>
        </p:nvSpPr>
        <p:spPr>
          <a:xfrm>
            <a:off x="-14605" y="-1"/>
            <a:ext cx="6006465" cy="685800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7" name="任意多边形 23"/>
          <p:cNvSpPr/>
          <p:nvPr userDrawn="1">
            <p:custDataLst>
              <p:tags r:id="rId3"/>
            </p:custDataLst>
          </p:nvPr>
        </p:nvSpPr>
        <p:spPr>
          <a:xfrm rot="16200000">
            <a:off x="-1383664" y="1369058"/>
            <a:ext cx="6858000" cy="411988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18" name="任意多边形 25"/>
          <p:cNvSpPr/>
          <p:nvPr userDrawn="1">
            <p:custDataLst>
              <p:tags r:id="rId4"/>
            </p:custDataLst>
          </p:nvPr>
        </p:nvSpPr>
        <p:spPr>
          <a:xfrm rot="16200000">
            <a:off x="-1336642" y="2318743"/>
            <a:ext cx="4864351" cy="222027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7660" h="3514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19" name="圆角矩形 29"/>
          <p:cNvSpPr/>
          <p:nvPr userDrawn="1">
            <p:custDataLst>
              <p:tags r:id="rId5"/>
            </p:custDataLst>
          </p:nvPr>
        </p:nvSpPr>
        <p:spPr>
          <a:xfrm rot="10800000">
            <a:off x="5155565" y="3855720"/>
            <a:ext cx="5383530" cy="1111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1" name="直接连接符 31"/>
          <p:cNvCxnSpPr/>
          <p:nvPr userDrawn="1">
            <p:custDataLst>
              <p:tags r:id="rId6"/>
            </p:custDataLst>
          </p:nvPr>
        </p:nvCxnSpPr>
        <p:spPr>
          <a:xfrm>
            <a:off x="11197590" y="298132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2" name="直接连接符 32"/>
          <p:cNvCxnSpPr/>
          <p:nvPr userDrawn="1">
            <p:custDataLst>
              <p:tags r:id="rId7"/>
            </p:custDataLst>
          </p:nvPr>
        </p:nvCxnSpPr>
        <p:spPr>
          <a:xfrm>
            <a:off x="11305540" y="191262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3"/>
          <p:cNvCxnSpPr/>
          <p:nvPr userDrawn="1">
            <p:custDataLst>
              <p:tags r:id="rId8"/>
            </p:custDataLst>
          </p:nvPr>
        </p:nvCxnSpPr>
        <p:spPr>
          <a:xfrm>
            <a:off x="11305540" y="345503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椭圆 36"/>
          <p:cNvSpPr/>
          <p:nvPr userDrawn="1">
            <p:custDataLst>
              <p:tags r:id="rId9"/>
            </p:custDataLst>
          </p:nvPr>
        </p:nvSpPr>
        <p:spPr>
          <a:xfrm>
            <a:off x="10016490" y="4434205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1" name="椭圆 37"/>
          <p:cNvSpPr/>
          <p:nvPr userDrawn="1">
            <p:custDataLst>
              <p:tags r:id="rId10"/>
            </p:custDataLst>
          </p:nvPr>
        </p:nvSpPr>
        <p:spPr>
          <a:xfrm>
            <a:off x="10123170" y="4540885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2" name="向下箭头"/>
          <p:cNvSpPr/>
          <p:nvPr userDrawn="1">
            <p:custDataLst>
              <p:tags r:id="rId11"/>
            </p:custDataLst>
          </p:nvPr>
        </p:nvSpPr>
        <p:spPr>
          <a:xfrm>
            <a:off x="10227310" y="4633595"/>
            <a:ext cx="118745" cy="139700"/>
          </a:xfrm>
          <a:custGeom>
            <a:avLst/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3" name="任意多边形 43"/>
          <p:cNvSpPr/>
          <p:nvPr userDrawn="1">
            <p:custDataLst>
              <p:tags r:id="rId12"/>
            </p:custDataLst>
          </p:nvPr>
        </p:nvSpPr>
        <p:spPr>
          <a:xfrm>
            <a:off x="8945880" y="5997575"/>
            <a:ext cx="3246120" cy="8604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418715" y="1901190"/>
            <a:ext cx="8250555" cy="170561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5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2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lang="zh-CN" altLang="en-US" dirty="0"/>
          </a:p>
        </p:txBody>
      </p:sp>
      <p:sp>
        <p:nvSpPr>
          <p:cNvPr id="1048827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48828" name="署名占位符 10"/>
          <p:cNvSpPr>
            <a:spLocks noGrp="1"/>
          </p:cNvSpPr>
          <p:nvPr>
            <p:ph type="body" sz="quarter" idx="17" hasCustomPrompt="1"/>
            <p:custDataLst>
              <p:tags r:id="rId17"/>
            </p:custDataLst>
          </p:nvPr>
        </p:nvSpPr>
        <p:spPr>
          <a:xfrm>
            <a:off x="2418715" y="4375145"/>
            <a:ext cx="7444103" cy="6566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tags" Target="../tags/tag98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97.xml"/><Relationship Id="rId18" Type="http://schemas.openxmlformats.org/officeDocument/2006/relationships/tags" Target="../tags/tag96.xml"/><Relationship Id="rId17" Type="http://schemas.openxmlformats.org/officeDocument/2006/relationships/tags" Target="../tags/tag95.xml"/><Relationship Id="rId16" Type="http://schemas.openxmlformats.org/officeDocument/2006/relationships/tags" Target="../tags/tag94.xml"/><Relationship Id="rId15" Type="http://schemas.openxmlformats.org/officeDocument/2006/relationships/tags" Target="../tags/tag93.xml"/><Relationship Id="rId14" Type="http://schemas.openxmlformats.org/officeDocument/2006/relationships/tags" Target="../tags/tag92.xml"/><Relationship Id="rId13" Type="http://schemas.openxmlformats.org/officeDocument/2006/relationships/tags" Target="../tags/tag9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任意多边形 6"/>
          <p:cNvSpPr/>
          <p:nvPr userDrawn="1">
            <p:custDataLst>
              <p:tags r:id="rId1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577" name="日期占位符 8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78" name="页脚占位符 9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lang="zh-CN" altLang="en-US" dirty="0"/>
          </a:p>
        </p:txBody>
      </p:sp>
      <p:sp>
        <p:nvSpPr>
          <p:cNvPr id="1048579" name="灯片编号占位符 10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48580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p>
            <a:pPr marL="0" marR="0" lvl="0"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581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582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Content Placeholder 1"/>
          <p:cNvSpPr>
            <a:spLocks noGrp="1"/>
          </p:cNvSpPr>
          <p:nvPr>
            <p:ph idx="3"/>
          </p:nvPr>
        </p:nvSpPr>
        <p:spPr>
          <a:xfrm>
            <a:off x="695960" y="1079500"/>
            <a:ext cx="11303000" cy="5779135"/>
          </a:xfrm>
        </p:spPr>
        <p:txBody>
          <a:bodyPr>
            <a:normAutofit/>
          </a:bodyPr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韩乾盛，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2020MCS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申请时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GPA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：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98.2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一篇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SCI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一作论文（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Numerical PDE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方向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）+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以理暑研项目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Offer: 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en-US" sz="2000" dirty="0">
                <a:latin typeface="Merriweather" panose="00000500000000000000" charset="0"/>
                <a:cs typeface="Merriweather" panose="00000500000000000000" charset="0"/>
              </a:rPr>
              <a:t>• </a:t>
            </a:r>
            <a:r>
              <a:rPr lang="zh-CN" altLang="en-US" sz="2000" dirty="0">
                <a:latin typeface="Merriweather" panose="00000500000000000000" charset="0"/>
                <a:cs typeface="Merriweather" panose="00000500000000000000" charset="0"/>
              </a:rPr>
              <a:t>普渡大学</a:t>
            </a:r>
            <a:r>
              <a:rPr lang="en-US" altLang="en-US" sz="2000" dirty="0">
                <a:latin typeface="Merriweather" panose="00000500000000000000" charset="0"/>
                <a:cs typeface="Merriweather" panose="00000500000000000000" charset="0"/>
              </a:rPr>
              <a:t> Mathematics PhD</a:t>
            </a:r>
            <a:endParaRPr lang="zh-CN" altLang="en-US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en-US" sz="2000" dirty="0">
                <a:latin typeface="Merriweather" panose="00000500000000000000" charset="0"/>
                <a:cs typeface="Merriweather" panose="00000500000000000000" charset="0"/>
              </a:rPr>
              <a:t>• </a:t>
            </a:r>
            <a:r>
              <a:rPr lang="zh-CN" altLang="en-US" sz="2000" dirty="0">
                <a:latin typeface="Merriweather" panose="00000500000000000000" charset="0"/>
                <a:cs typeface="Merriweather" panose="00000500000000000000" charset="0"/>
              </a:rPr>
              <a:t>纽约州立大学石溪分校</a:t>
            </a:r>
            <a:r>
              <a:rPr lang="en-US" altLang="en-US" sz="2000" dirty="0">
                <a:latin typeface="Merriweather" panose="00000500000000000000" charset="0"/>
                <a:cs typeface="Merriweather" panose="00000500000000000000" charset="0"/>
              </a:rPr>
              <a:t> 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Applied Math &amp; Statistics PhD</a:t>
            </a:r>
            <a:endParaRPr lang="zh-CN" altLang="en-US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en-US" sz="2000" dirty="0">
                <a:latin typeface="Merriweather" panose="00000500000000000000" charset="0"/>
                <a:cs typeface="Merriweather" panose="00000500000000000000" charset="0"/>
              </a:rPr>
              <a:t>• </a:t>
            </a:r>
            <a:r>
              <a:rPr lang="zh-CN" altLang="en-US" sz="2000" dirty="0">
                <a:latin typeface="Merriweather" panose="00000500000000000000" charset="0"/>
                <a:cs typeface="Merriweather" panose="00000500000000000000" charset="0"/>
              </a:rPr>
              <a:t>华盛顿大学</a:t>
            </a:r>
            <a:r>
              <a:rPr lang="en-US" altLang="en-US" sz="2000" dirty="0">
                <a:latin typeface="Merriweather" panose="00000500000000000000" charset="0"/>
                <a:cs typeface="Merriweather" panose="00000500000000000000" charset="0"/>
              </a:rPr>
              <a:t> 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Applied Mathematics Master</a:t>
            </a:r>
            <a:endParaRPr lang="zh-CN" altLang="en-US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en-US" sz="2000" dirty="0">
                <a:latin typeface="Merriweather" panose="00000500000000000000" charset="0"/>
                <a:cs typeface="Merriweather" panose="00000500000000000000" charset="0"/>
              </a:rPr>
              <a:t>• </a:t>
            </a:r>
            <a:r>
              <a:rPr lang="zh-CN" altLang="en-US" sz="2000" dirty="0">
                <a:latin typeface="Merriweather" panose="00000500000000000000" charset="0"/>
                <a:cs typeface="Merriweather" panose="00000500000000000000" charset="0"/>
              </a:rPr>
              <a:t>魏茨曼科学研究所</a:t>
            </a:r>
            <a:r>
              <a:rPr lang="en-US" altLang="en-US" sz="2000" dirty="0">
                <a:latin typeface="Merriweather" panose="00000500000000000000" charset="0"/>
                <a:cs typeface="Merriweather" panose="00000500000000000000" charset="0"/>
              </a:rPr>
              <a:t> 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Mathematics and Computer Science Master</a:t>
            </a:r>
            <a:endParaRPr sz="1600" dirty="0">
              <a:latin typeface="Merriweather" panose="00000500000000000000" charset="0"/>
              <a:cs typeface="Merriweather" panose="00000500000000000000" charset="0"/>
            </a:endParaRPr>
          </a:p>
        </p:txBody>
      </p:sp>
      <p:sp>
        <p:nvSpPr>
          <p:cNvPr id="1048590" name="标题 3"/>
          <p:cNvSpPr/>
          <p:nvPr>
            <p:ph type="title" idx="1"/>
          </p:nvPr>
        </p:nvSpPr>
        <p:spPr/>
        <p:txBody>
          <a:bodyPr/>
          <a:p>
            <a:r>
              <a:rPr lang="zh-CN" altLang="en-US"/>
              <a:t>个人情况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ChangeAspect="1"/>
          </p:cNvPicPr>
          <p:nvPr>
            <p:ph idx="3"/>
          </p:nvPr>
        </p:nvPicPr>
        <p:blipFill>
          <a:blip r:embed="rId1"/>
          <a:stretch>
            <a:fillRect/>
          </a:stretch>
        </p:blipFill>
        <p:spPr>
          <a:xfrm>
            <a:off x="1721485" y="975360"/>
            <a:ext cx="8115300" cy="576326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idx="1"/>
          </p:nvPr>
        </p:nvSpPr>
        <p:spPr>
          <a:xfrm>
            <a:off x="831850" y="206375"/>
            <a:ext cx="10528935" cy="615950"/>
          </a:xfrm>
        </p:spPr>
        <p:txBody>
          <a:bodyPr/>
          <a:p>
            <a:r>
              <a:t>我</a:t>
            </a:r>
            <a:r>
              <a:t>的申请学校</a:t>
            </a:r>
            <a:r>
              <a:rPr lang="en-US" altLang="zh-CN"/>
              <a:t>list</a:t>
            </a:r>
            <a:endParaRPr lang="en-US" alt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Content Placeholder 1"/>
          <p:cNvSpPr>
            <a:spLocks noGrp="1"/>
          </p:cNvSpPr>
          <p:nvPr>
            <p:ph idx="3"/>
          </p:nvPr>
        </p:nvSpPr>
        <p:spPr/>
        <p:txBody>
          <a:bodyPr/>
          <a:p>
            <a:r>
              <a:t>以上申请的学校我没有套瓷。除圣母大学被反套</a:t>
            </a:r>
          </a:p>
          <a:p/>
          <a:p/>
          <a:p>
            <a:r>
              <a:t>我套磁了美国</a:t>
            </a:r>
            <a:r>
              <a:rPr lang="en-US" altLang="zh-CN"/>
              <a:t>10</a:t>
            </a:r>
            <a:r>
              <a:t>个</a:t>
            </a:r>
            <a:r>
              <a:rPr lang="en-US" altLang="zh-CN"/>
              <a:t>CS</a:t>
            </a:r>
            <a:r>
              <a:t>系的教授</a:t>
            </a:r>
            <a:r>
              <a:rPr lang="en-US" altLang="zh-CN"/>
              <a:t>，</a:t>
            </a:r>
            <a:r>
              <a:t>得到一个来自</a:t>
            </a:r>
            <a:r>
              <a:rPr lang="en-US" altLang="en-US"/>
              <a:t>University of North Carolina at Charlotte</a:t>
            </a:r>
            <a:r>
              <a:t>教授的</a:t>
            </a:r>
            <a:r>
              <a:t>回复并邀请面试</a:t>
            </a:r>
            <a:r>
              <a:rPr lang="en-US" altLang="zh-CN"/>
              <a:t>。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t>应用数学方向套磁两个本科科研方向的大牛</a:t>
            </a:r>
            <a:r>
              <a:rPr lang="en-US" altLang="zh-CN"/>
              <a:t>，</a:t>
            </a:r>
            <a:r>
              <a:t>一人婉拒</a:t>
            </a:r>
            <a:r>
              <a:rPr lang="en-US" altLang="zh-CN"/>
              <a:t>，</a:t>
            </a:r>
            <a:r>
              <a:t>另一人未回复</a:t>
            </a:r>
            <a:r>
              <a:rPr lang="en-US" altLang="zh-CN"/>
              <a:t>。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3" name="Title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t>套磁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Content Placeholder 1"/>
          <p:cNvSpPr>
            <a:spLocks noGrp="1"/>
          </p:cNvSpPr>
          <p:nvPr>
            <p:ph idx="3"/>
          </p:nvPr>
        </p:nvSpPr>
        <p:spPr/>
        <p:txBody>
          <a:bodyPr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 idx="1"/>
          </p:nvPr>
        </p:nvSpPr>
        <p:spPr>
          <a:xfrm>
            <a:off x="778510" y="0"/>
            <a:ext cx="10598785" cy="720090"/>
          </a:xfrm>
        </p:spPr>
        <p:txBody>
          <a:bodyPr/>
          <a:p>
            <a:r>
              <a:t>普渡大学</a:t>
            </a:r>
            <a:r>
              <a:rPr lang="en-US" altLang="zh-CN"/>
              <a:t>SOP</a:t>
            </a:r>
            <a:endParaRPr lang="en-US" altLang="zh-C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7695" y="591185"/>
            <a:ext cx="8435975" cy="62668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t>美国</a:t>
            </a:r>
            <a:r>
              <a:rPr lang="en-US" altLang="zh-CN"/>
              <a:t>PhD: </a:t>
            </a:r>
            <a:r>
              <a:t>多申请学校</a:t>
            </a:r>
            <a:r>
              <a:rPr lang="en-US" altLang="zh-CN"/>
              <a:t>，</a:t>
            </a:r>
            <a:r>
              <a:t>大力出奇迹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396875" y="1080135"/>
            <a:ext cx="10377170" cy="3898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假设申请到一个学校</a:t>
            </a:r>
            <a:r>
              <a:rPr lang="en-US" altLang="zh-CN"/>
              <a:t>PhD</a:t>
            </a:r>
            <a:r>
              <a:rPr lang="zh-CN" altLang="en-US"/>
              <a:t>的概率为</a:t>
            </a:r>
            <a:r>
              <a:rPr lang="en-US" altLang="zh-CN"/>
              <a:t>3%，</a:t>
            </a:r>
            <a:r>
              <a:rPr lang="zh-CN" altLang="en-US"/>
              <a:t>那么申请</a:t>
            </a:r>
            <a:r>
              <a:rPr lang="en-US" altLang="zh-CN"/>
              <a:t>n</a:t>
            </a:r>
            <a:r>
              <a:rPr lang="zh-CN" altLang="en-US"/>
              <a:t>个学校都被拒的概率为</a:t>
            </a:r>
            <a:r>
              <a:rPr lang="en-US" altLang="zh-CN"/>
              <a:t>0.97^n 。</a:t>
            </a:r>
            <a:r>
              <a:rPr lang="zh-CN" altLang="en-US"/>
              <a:t>函数图像为</a:t>
            </a:r>
            <a:r>
              <a:rPr lang="en-US" altLang="zh-CN"/>
              <a:t>：</a:t>
            </a:r>
            <a:endParaRPr lang="en-US" altLang="zh-CN"/>
          </a:p>
        </p:txBody>
      </p:sp>
      <p:pic>
        <p:nvPicPr>
          <p:cNvPr id="8" name="Content Placeholder 7"/>
          <p:cNvPicPr>
            <a:picLocks noChangeAspect="1"/>
          </p:cNvPicPr>
          <p:nvPr>
            <p:ph idx="3"/>
          </p:nvPr>
        </p:nvPicPr>
        <p:blipFill>
          <a:blip r:embed="rId1"/>
          <a:stretch>
            <a:fillRect/>
          </a:stretch>
        </p:blipFill>
        <p:spPr>
          <a:xfrm>
            <a:off x="1196975" y="1470025"/>
            <a:ext cx="8284210" cy="529780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3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3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3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8"/>
  <p:tag name="KSO_WM_UNIT_ID" val="_1*i*8"/>
  <p:tag name="KSO_WM_UNIT_LAYERLEVEL" val="1"/>
  <p:tag name="KSO_WM_TAG_VERSION" val="3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9"/>
  <p:tag name="KSO_WM_UNIT_ID" val="_1*i*9"/>
  <p:tag name="KSO_WM_UNIT_LAYERLEVEL" val="1"/>
  <p:tag name="KSO_WM_TAG_VERSION" val="3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0"/>
  <p:tag name="KSO_WM_UNIT_ID" val="_1*i*10"/>
  <p:tag name="KSO_WM_UNIT_LAYERLEVEL" val="1"/>
  <p:tag name="KSO_WM_TAG_VERSION" val="3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3.0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  <p:tag name="KSO_WM_UNIT_CONTENT_GROUP_TYPE" val="titlestyle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  <p:tag name="KSO_WM_UNIT_CONTENT_GROUP_TYPE" val="titlestyle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PRESET_TEXT" val="单击此处编辑母版文本样式 第二级 第三级 第四级 第五级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3.0"/>
  <p:tag name="KSO_WM_UNIT_TYPE" val="i"/>
  <p:tag name="KSO_WM_UNIT_INDEX" val="1"/>
  <p:tag name="KSO_WM_UNIT_CONTENT_GROUP_TYPE" val="titlestyle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  <p:tag name="KSO_WM_UNIT_CONTENT_GROUP_TYPE" val="titlestyle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CONTENT_GROUP_TYPE" val="titlestyle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CONTENT_GROUP_TYPE" val="contentchip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CONTENT_GROUP_TYPE" val="contentchip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CONTENT_GROUP_TYPE" val="contentchip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CONTENT_GROUP_TYPE" val="contentchip"/>
  <p:tag name="KSO_WM_UNIT_TYPE" val="i"/>
  <p:tag name="KSO_WM_UNIT_INDEX" val="1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3.0"/>
  <p:tag name="KSO_WM_UNIT_TYPE" val="i"/>
  <p:tag name="KSO_WM_UNIT_INDEX" val="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  <p:tag name="KSO_WM_UNIT_CONTENT_GROUP_TYPE" val="titlestyle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314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314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314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Office 主题">
  <a:themeElements>
    <a:clrScheme name="自定义 23">
      <a:dk1>
        <a:srgbClr val="000000"/>
      </a:dk1>
      <a:lt1>
        <a:srgbClr val="FFFFFF"/>
      </a:lt1>
      <a:dk2>
        <a:srgbClr val="011163"/>
      </a:dk2>
      <a:lt2>
        <a:srgbClr val="FFFFFF"/>
      </a:lt2>
      <a:accent1>
        <a:srgbClr val="4864FC"/>
      </a:accent1>
      <a:accent2>
        <a:srgbClr val="6C5EDE"/>
      </a:accent2>
      <a:accent3>
        <a:srgbClr val="9059BF"/>
      </a:accent3>
      <a:accent4>
        <a:srgbClr val="B453A1"/>
      </a:accent4>
      <a:accent5>
        <a:srgbClr val="D84E82"/>
      </a:accent5>
      <a:accent6>
        <a:srgbClr val="FC4864"/>
      </a:accent6>
      <a:hlink>
        <a:srgbClr val="0563C1"/>
      </a:hlink>
      <a:folHlink>
        <a:srgbClr val="954D72"/>
      </a:folHlink>
    </a:clrScheme>
    <a:fontScheme name="自定义 1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426</Words>
  <Application>WPS Presentation</Application>
  <PresentationFormat/>
  <Paragraphs>32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32" baseType="lpstr">
      <vt:lpstr>Arial</vt:lpstr>
      <vt:lpstr>宋体</vt:lpstr>
      <vt:lpstr>Wingdings</vt:lpstr>
      <vt:lpstr>MiSans Normal</vt:lpstr>
      <vt:lpstr>苹方-简</vt:lpstr>
      <vt:lpstr>Wingdings</vt:lpstr>
      <vt:lpstr>MiSans Heavy</vt:lpstr>
      <vt:lpstr>Merriweather</vt:lpstr>
      <vt:lpstr>微软雅黑</vt:lpstr>
      <vt:lpstr>汉仪旗黑</vt:lpstr>
      <vt:lpstr>宋体</vt:lpstr>
      <vt:lpstr>Arial Unicode MS</vt:lpstr>
      <vt:lpstr>汉仪书宋二KW</vt:lpstr>
      <vt:lpstr>Calibri</vt:lpstr>
      <vt:lpstr>Helvetica Neue</vt:lpstr>
      <vt:lpstr>Helvetica</vt:lpstr>
      <vt:lpstr>Alimama ShuHeiTi Bold</vt:lpstr>
      <vt:lpstr>Helvetica Neue</vt:lpstr>
      <vt:lpstr>Helvetica Neue Medium</vt:lpstr>
      <vt:lpstr>Alimama ShuHeiTi Bold</vt:lpstr>
      <vt:lpstr>Helvetica</vt:lpstr>
      <vt:lpstr>Helvetica Neue Medium</vt:lpstr>
      <vt:lpstr>MiSans Heavy</vt:lpstr>
      <vt:lpstr>MiSans Normal</vt:lpstr>
      <vt:lpstr>微软雅黑</vt:lpstr>
      <vt:lpstr>Apple Color Emoji</vt:lpstr>
      <vt:lpstr>Office 主题</vt:lpstr>
      <vt:lpstr>个人情况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个人情况</dc:title>
  <dc:creator>2304FPN6DC</dc:creator>
  <cp:lastModifiedBy>齐天大圣1410239755</cp:lastModifiedBy>
  <cp:revision>11</cp:revision>
  <dcterms:created xsi:type="dcterms:W3CDTF">2025-05-03T14:28:15Z</dcterms:created>
  <dcterms:modified xsi:type="dcterms:W3CDTF">2025-05-03T14:28:15Z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8AA343583C66048C9BCB1468EB53C996_43</vt:lpwstr>
  </property>
  <property fmtid="{D5CDD505-2E9C-101B-9397-08002B2CF9AE}" pid="3" name="KSOProductBuildVer">
    <vt:lpwstr>1033-6.15.1.8935</vt:lpwstr>
  </property>
</Properties>
</file>