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384" r:id="rId3"/>
    <p:sldId id="357" r:id="rId5"/>
    <p:sldId id="288" r:id="rId6"/>
    <p:sldId id="362" r:id="rId7"/>
    <p:sldId id="360" r:id="rId8"/>
    <p:sldId id="363" r:id="rId9"/>
    <p:sldId id="385" r:id="rId10"/>
    <p:sldId id="365" r:id="rId11"/>
    <p:sldId id="354" r:id="rId12"/>
    <p:sldId id="366" r:id="rId13"/>
    <p:sldId id="367" r:id="rId14"/>
    <p:sldId id="272" r:id="rId15"/>
    <p:sldId id="381" r:id="rId16"/>
    <p:sldId id="382" r:id="rId17"/>
    <p:sldId id="383" r:id="rId18"/>
    <p:sldId id="284" r:id="rId19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熊仪_aYju7RJj" initials="熊" lastIdx="0" clrIdx="0"/>
  <p:cmAuthor id="1" name="哒哒 熊猫" initials="哒哒" lastIdx="1" clrIdx="0"/>
  <p:cmAuthor id="8" name="yifei" initials="y" lastIdx="1" clrIdx="7"/>
  <p:cmAuthor id="2" name="kingsoft" initials="k" lastIdx="1" clrIdx="1"/>
  <p:cmAuthor id="9" name="ADMIN" initials="A" lastIdx="1" clrIdx="8"/>
  <p:cmAuthor id="3" name="zhouzean" initials="z" lastIdx="1" clrIdx="2"/>
  <p:cmAuthor id="4" name="李鹏飞_6bQfzI3a" initials="李" lastIdx="0" clrIdx="0"/>
  <p:cmAuthor id="5" name="李晓菲_MZFnUzi6" initials="李" lastIdx="0" clrIdx="0"/>
  <p:cmAuthor id="6" name="小珞_QjMfU7FR" initials="小" lastIdx="0" clrIdx="0"/>
  <p:cmAuthor id="2001" name="骆倩怡_Znauj26B" initials="authorId_382814100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2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71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4" Type="http://schemas.openxmlformats.org/officeDocument/2006/relationships/tags" Target="tags/tag108.xml"/><Relationship Id="rId23" Type="http://schemas.openxmlformats.org/officeDocument/2006/relationships/commentAuthors" Target="commentAuthors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zh-CN" altLang="en-US"/>
              <a:t>首先，我相信大家肯定比较关系广以数学系学位的认可度，因为广以其他系已经有很多毕业案例了，但是我们数学系的案例还是</a:t>
            </a:r>
            <a:r>
              <a:rPr lang="zh-CN" altLang="en-US"/>
              <a:t>比较少。</a:t>
            </a:r>
            <a:endParaRPr lang="zh-CN" altLang="en-US"/>
          </a:p>
          <a:p>
            <a:r>
              <a:rPr lang="zh-CN" altLang="en-US"/>
              <a:t>这里就拿我的背景和申请结果给大家做个案例，从我的情况来分析数学系的</a:t>
            </a:r>
            <a:r>
              <a:rPr lang="zh-CN" altLang="en-US"/>
              <a:t>认可度。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首先，先说说我案例的特殊性，和很多分享经验的</a:t>
            </a:r>
            <a:r>
              <a:rPr lang="en-US" altLang="zh-CN"/>
              <a:t>gpa90</a:t>
            </a:r>
            <a:r>
              <a:rPr lang="zh-CN" altLang="en-US"/>
              <a:t>以上的大佬不同，我的成绩不算特别好，更代表着大多数数学系普通人努力后的</a:t>
            </a:r>
            <a:r>
              <a:rPr lang="zh-CN" altLang="en-US"/>
              <a:t>程度。虽然你看我申请时成绩有</a:t>
            </a:r>
            <a:r>
              <a:rPr lang="en-US" altLang="zh-CN"/>
              <a:t>85</a:t>
            </a:r>
            <a:r>
              <a:rPr lang="zh-CN" altLang="en-US"/>
              <a:t>，不算很低也不算很高，但是也要注意我是延毕了一年才有的</a:t>
            </a:r>
            <a:r>
              <a:rPr lang="en-US" altLang="zh-CN"/>
              <a:t>85</a:t>
            </a:r>
            <a:r>
              <a:rPr lang="zh-CN" altLang="en-US"/>
              <a:t>，</a:t>
            </a:r>
            <a:r>
              <a:rPr lang="en-US" altLang="zh-CN"/>
              <a:t> </a:t>
            </a:r>
            <a:r>
              <a:rPr lang="zh-CN" altLang="en-US"/>
              <a:t>我在大三结束后也就有</a:t>
            </a:r>
            <a:r>
              <a:rPr lang="en-US" altLang="zh-CN"/>
              <a:t>82</a:t>
            </a:r>
            <a:r>
              <a:rPr lang="zh-CN" altLang="en-US"/>
              <a:t>、</a:t>
            </a:r>
            <a:r>
              <a:rPr lang="en-US" altLang="zh-CN"/>
              <a:t>83</a:t>
            </a:r>
            <a:r>
              <a:rPr lang="zh-CN" altLang="en-US"/>
              <a:t>。其次虽然我有一篇一作和相对较多的科研经验，但这些很大程度也都是因为我延毕一年多了更多的时间。所以综上所述我认为只要大家努力，并且愿意延毕或</a:t>
            </a:r>
            <a:r>
              <a:rPr lang="en-US" altLang="zh-CN"/>
              <a:t>gap</a:t>
            </a:r>
            <a:r>
              <a:rPr lang="zh-CN" altLang="en-US"/>
              <a:t>一年来刷经历，大多数是能达到我的水平并拿到类似的</a:t>
            </a:r>
            <a:r>
              <a:rPr lang="en-US" altLang="zh-CN"/>
              <a:t>offer</a:t>
            </a:r>
            <a:r>
              <a:rPr lang="zh-CN" altLang="en-US"/>
              <a:t>的。所以我认为我的案例具有可复制</a:t>
            </a:r>
            <a:r>
              <a:rPr lang="zh-CN" altLang="en-US"/>
              <a:t>性。</a:t>
            </a:r>
            <a:endParaRPr lang="zh-CN" altLang="en-US"/>
          </a:p>
          <a:p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en-US" altLang="zh-CN"/>
              <a:t>qs</a:t>
            </a:r>
            <a:r>
              <a:rPr lang="zh-CN" altLang="en-US"/>
              <a:t>排名中像学校声誉、校友去向，甚至于碳中和指数等等指标都非常主管，有时候就是给一些公司发个调查问卷，让大家填一填最后获得的排名。</a:t>
            </a:r>
            <a:r>
              <a:rPr lang="en-US" altLang="zh-CN"/>
              <a:t>csranking</a:t>
            </a:r>
            <a:r>
              <a:rPr lang="zh-CN" altLang="en-US"/>
              <a:t>就是纯粹的研究导向，尤其推荐想要读博的同学参考，毕竟读博的目的就是产出论文，一般导师发表的论文也就是我们的上线了，如果导师都没有顶会论文，那我们学生就更别想</a:t>
            </a:r>
            <a:r>
              <a:rPr lang="zh-CN" altLang="en-US"/>
              <a:t>了。</a:t>
            </a:r>
            <a:endParaRPr lang="zh-CN" altLang="en-US"/>
          </a:p>
          <a:p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zh-CN" altLang="en-US"/>
              <a:t>但是针对学校的排名，肯定不可能只看</a:t>
            </a:r>
            <a:r>
              <a:rPr lang="en-US" altLang="zh-CN"/>
              <a:t>csranking</a:t>
            </a:r>
            <a:r>
              <a:rPr lang="zh-CN" altLang="en-US"/>
              <a:t>，一般是结合</a:t>
            </a:r>
            <a:r>
              <a:rPr lang="en-US" altLang="zh-CN"/>
              <a:t>usnews</a:t>
            </a:r>
            <a:r>
              <a:rPr lang="zh-CN" altLang="en-US"/>
              <a:t>美国国内排名一起看。</a:t>
            </a:r>
            <a:endParaRPr lang="zh-CN" altLang="en-US"/>
          </a:p>
          <a:p>
            <a:r>
              <a:rPr lang="zh-CN" altLang="en-US"/>
              <a:t>但是呢，我认为其实除了中国人印度人之外，大家应该不用那么在意排名。更多的还是更看重一个</a:t>
            </a:r>
            <a:r>
              <a:rPr lang="en-US" altLang="zh-CN"/>
              <a:t>tier</a:t>
            </a:r>
            <a:r>
              <a:rPr lang="zh-CN" altLang="en-US"/>
              <a:t>，等级制度吗，就比如我们说国内的学校，都会说清北、</a:t>
            </a:r>
            <a:r>
              <a:rPr lang="en-US" altLang="zh-CN"/>
              <a:t>C9</a:t>
            </a:r>
            <a:r>
              <a:rPr lang="zh-CN" altLang="en-US"/>
              <a:t>、上流</a:t>
            </a:r>
            <a:r>
              <a:rPr lang="en-US" altLang="zh-CN"/>
              <a:t>9</a:t>
            </a:r>
            <a:r>
              <a:rPr lang="zh-CN" altLang="en-US"/>
              <a:t>、中流</a:t>
            </a:r>
            <a:r>
              <a:rPr lang="en-US" altLang="zh-CN"/>
              <a:t>9</a:t>
            </a:r>
            <a:r>
              <a:rPr lang="zh-CN" altLang="en-US"/>
              <a:t>、下流</a:t>
            </a:r>
            <a:r>
              <a:rPr lang="en-US" altLang="zh-CN"/>
              <a:t>9</a:t>
            </a:r>
            <a:r>
              <a:rPr lang="zh-CN" altLang="en-US"/>
              <a:t>、上流</a:t>
            </a:r>
            <a:r>
              <a:rPr lang="en-US" altLang="zh-CN"/>
              <a:t>211</a:t>
            </a:r>
            <a:r>
              <a:rPr lang="zh-CN" altLang="en-US"/>
              <a:t>等等。比如我问你中南大学和山东大学哪个强一些，那湖南的人肯定认为中南厉害，但是山东的人肯定想山大厉害。但是实际上他们都是一个</a:t>
            </a:r>
            <a:r>
              <a:rPr lang="en-US" altLang="zh-CN"/>
              <a:t>tier</a:t>
            </a:r>
            <a:r>
              <a:rPr lang="zh-CN" altLang="en-US"/>
              <a:t>，哪个学校厉害一些更多的是因为地缘</a:t>
            </a:r>
            <a:r>
              <a:rPr lang="zh-CN" altLang="en-US"/>
              <a:t>因素。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所以我认为美国学校也是一样的，于是我大概给他们了一些</a:t>
            </a:r>
            <a:r>
              <a:rPr lang="en-US" altLang="zh-CN"/>
              <a:t>tier</a:t>
            </a:r>
            <a:endParaRPr lang="zh-CN" altLang="en-US"/>
          </a:p>
          <a:p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zh-CN" altLang="en-US"/>
              <a:t>但是针对学校的排名，肯定不可能只看</a:t>
            </a:r>
            <a:r>
              <a:rPr lang="en-US" altLang="zh-CN"/>
              <a:t>csranking</a:t>
            </a:r>
            <a:r>
              <a:rPr lang="zh-CN" altLang="en-US"/>
              <a:t>，一般是结合</a:t>
            </a:r>
            <a:r>
              <a:rPr lang="en-US" altLang="zh-CN"/>
              <a:t>usnews</a:t>
            </a:r>
            <a:r>
              <a:rPr lang="zh-CN" altLang="en-US"/>
              <a:t>美国国内排名一起看。</a:t>
            </a:r>
            <a:endParaRPr lang="zh-CN" altLang="en-US"/>
          </a:p>
          <a:p>
            <a:r>
              <a:rPr lang="zh-CN" altLang="en-US"/>
              <a:t>但是呢，我认为其实除了中国人印度人之外，大家应该不用那么在意排名。更多的还是更看重一个</a:t>
            </a:r>
            <a:r>
              <a:rPr lang="en-US" altLang="zh-CN"/>
              <a:t>tier</a:t>
            </a:r>
            <a:r>
              <a:rPr lang="zh-CN" altLang="en-US"/>
              <a:t>，等级制度吗，就比如我们说国内的学校，都会说清北、</a:t>
            </a:r>
            <a:r>
              <a:rPr lang="en-US" altLang="zh-CN"/>
              <a:t>C9</a:t>
            </a:r>
            <a:r>
              <a:rPr lang="zh-CN" altLang="en-US"/>
              <a:t>、上流</a:t>
            </a:r>
            <a:r>
              <a:rPr lang="en-US" altLang="zh-CN"/>
              <a:t>9</a:t>
            </a:r>
            <a:r>
              <a:rPr lang="zh-CN" altLang="en-US"/>
              <a:t>、中流</a:t>
            </a:r>
            <a:r>
              <a:rPr lang="en-US" altLang="zh-CN"/>
              <a:t>9</a:t>
            </a:r>
            <a:r>
              <a:rPr lang="zh-CN" altLang="en-US"/>
              <a:t>、下流</a:t>
            </a:r>
            <a:r>
              <a:rPr lang="en-US" altLang="zh-CN"/>
              <a:t>9</a:t>
            </a:r>
            <a:r>
              <a:rPr lang="zh-CN" altLang="en-US"/>
              <a:t>、上流</a:t>
            </a:r>
            <a:r>
              <a:rPr lang="en-US" altLang="zh-CN"/>
              <a:t>211</a:t>
            </a:r>
            <a:r>
              <a:rPr lang="zh-CN" altLang="en-US"/>
              <a:t>等等。比如我问你中南大学和山东大学哪个强一些，那湖南的人肯定认为中南厉害，但是山东的人肯定想山大厉害。但是实际上他们都是一个</a:t>
            </a:r>
            <a:r>
              <a:rPr lang="en-US" altLang="zh-CN"/>
              <a:t>tier</a:t>
            </a:r>
            <a:r>
              <a:rPr lang="zh-CN" altLang="en-US"/>
              <a:t>，哪个学校厉害一些更多的是因为地缘</a:t>
            </a:r>
            <a:r>
              <a:rPr lang="zh-CN" altLang="en-US"/>
              <a:t>因素。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所以我认为美国学校也是一样的，于是我大概给他们了一些</a:t>
            </a:r>
            <a:r>
              <a:rPr lang="en-US" altLang="zh-CN"/>
              <a:t>tier</a:t>
            </a:r>
            <a:endParaRPr lang="zh-CN" altLang="en-US"/>
          </a:p>
          <a:p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tags" Target="../tags/tag28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36.xml"/><Relationship Id="rId8" Type="http://schemas.openxmlformats.org/officeDocument/2006/relationships/tags" Target="../tags/tag35.xml"/><Relationship Id="rId7" Type="http://schemas.openxmlformats.org/officeDocument/2006/relationships/tags" Target="../tags/tag34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1" Type="http://schemas.openxmlformats.org/officeDocument/2006/relationships/tags" Target="../tags/tag38.xml"/><Relationship Id="rId10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45.xml"/><Relationship Id="rId7" Type="http://schemas.openxmlformats.org/officeDocument/2006/relationships/tags" Target="../tags/tag44.xml"/><Relationship Id="rId6" Type="http://schemas.openxmlformats.org/officeDocument/2006/relationships/tags" Target="../tags/tag43.xml"/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3.xml"/><Relationship Id="rId8" Type="http://schemas.openxmlformats.org/officeDocument/2006/relationships/tags" Target="../tags/tag52.xml"/><Relationship Id="rId7" Type="http://schemas.openxmlformats.org/officeDocument/2006/relationships/tags" Target="../tags/tag51.xml"/><Relationship Id="rId6" Type="http://schemas.openxmlformats.org/officeDocument/2006/relationships/tags" Target="../tags/tag50.xml"/><Relationship Id="rId5" Type="http://schemas.openxmlformats.org/officeDocument/2006/relationships/tags" Target="../tags/tag49.xml"/><Relationship Id="rId4" Type="http://schemas.openxmlformats.org/officeDocument/2006/relationships/tags" Target="../tags/tag48.xml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0" Type="http://schemas.openxmlformats.org/officeDocument/2006/relationships/tags" Target="../tags/tag54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6" Type="http://schemas.openxmlformats.org/officeDocument/2006/relationships/tags" Target="../tags/tag59.xml"/><Relationship Id="rId5" Type="http://schemas.openxmlformats.org/officeDocument/2006/relationships/tags" Target="../tags/tag58.xml"/><Relationship Id="rId4" Type="http://schemas.openxmlformats.org/officeDocument/2006/relationships/tags" Target="../tags/tag57.xml"/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5" Type="http://schemas.openxmlformats.org/officeDocument/2006/relationships/tags" Target="../tags/tag63.xml"/><Relationship Id="rId4" Type="http://schemas.openxmlformats.org/officeDocument/2006/relationships/tags" Target="../tags/tag62.xml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68.xml"/><Relationship Id="rId5" Type="http://schemas.openxmlformats.org/officeDocument/2006/relationships/tags" Target="../tags/tag67.xml"/><Relationship Id="rId4" Type="http://schemas.openxmlformats.org/officeDocument/2006/relationships/tags" Target="../tags/tag66.xml"/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7" Type="http://schemas.openxmlformats.org/officeDocument/2006/relationships/tags" Target="../tags/tag74.xml"/><Relationship Id="rId6" Type="http://schemas.openxmlformats.org/officeDocument/2006/relationships/tags" Target="../tags/tag73.xml"/><Relationship Id="rId5" Type="http://schemas.openxmlformats.org/officeDocument/2006/relationships/tags" Target="../tags/tag72.xml"/><Relationship Id="rId4" Type="http://schemas.openxmlformats.org/officeDocument/2006/relationships/tags" Target="../tags/tag71.xml"/><Relationship Id="rId3" Type="http://schemas.openxmlformats.org/officeDocument/2006/relationships/tags" Target="../tags/tag70.xml"/><Relationship Id="rId2" Type="http://schemas.openxmlformats.org/officeDocument/2006/relationships/tags" Target="../tags/tag69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tags" Target="../tags/tag77.xml"/><Relationship Id="rId3" Type="http://schemas.openxmlformats.org/officeDocument/2006/relationships/tags" Target="../tags/tag76.xml"/><Relationship Id="rId2" Type="http://schemas.openxmlformats.org/officeDocument/2006/relationships/tags" Target="../tags/tag75.xml"/><Relationship Id="rId17" Type="http://schemas.openxmlformats.org/officeDocument/2006/relationships/tags" Target="../tags/tag90.xml"/><Relationship Id="rId16" Type="http://schemas.openxmlformats.org/officeDocument/2006/relationships/tags" Target="../tags/tag89.xml"/><Relationship Id="rId15" Type="http://schemas.openxmlformats.org/officeDocument/2006/relationships/tags" Target="../tags/tag88.xml"/><Relationship Id="rId14" Type="http://schemas.openxmlformats.org/officeDocument/2006/relationships/tags" Target="../tags/tag87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任意多边形 14"/>
          <p:cNvSpPr/>
          <p:nvPr>
            <p:custDataLst>
              <p:tags r:id="rId2"/>
            </p:custDataLst>
          </p:nvPr>
        </p:nvSpPr>
        <p:spPr>
          <a:xfrm>
            <a:off x="-14605" y="0"/>
            <a:ext cx="6006465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459" h="10862">
                <a:moveTo>
                  <a:pt x="0" y="0"/>
                </a:moveTo>
                <a:lnTo>
                  <a:pt x="7595" y="0"/>
                </a:lnTo>
                <a:lnTo>
                  <a:pt x="7612" y="22"/>
                </a:lnTo>
                <a:cubicBezTo>
                  <a:pt x="8770" y="1514"/>
                  <a:pt x="9459" y="3388"/>
                  <a:pt x="9459" y="5423"/>
                </a:cubicBezTo>
                <a:cubicBezTo>
                  <a:pt x="9459" y="7458"/>
                  <a:pt x="8770" y="9332"/>
                  <a:pt x="7612" y="10824"/>
                </a:cubicBezTo>
                <a:lnTo>
                  <a:pt x="7582" y="10862"/>
                </a:lnTo>
                <a:lnTo>
                  <a:pt x="0" y="10862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495300" dist="38100" dir="2700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3"/>
            </p:custDataLst>
          </p:nvPr>
        </p:nvSpPr>
        <p:spPr>
          <a:xfrm rot="16200000">
            <a:off x="-1383662" y="1369058"/>
            <a:ext cx="6857999" cy="411988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0858" h="6488">
                <a:moveTo>
                  <a:pt x="0" y="0"/>
                </a:moveTo>
                <a:lnTo>
                  <a:pt x="10858" y="0"/>
                </a:lnTo>
                <a:lnTo>
                  <a:pt x="10858" y="2789"/>
                </a:lnTo>
                <a:lnTo>
                  <a:pt x="10834" y="2850"/>
                </a:lnTo>
                <a:cubicBezTo>
                  <a:pt x="9962" y="4984"/>
                  <a:pt x="7865" y="6488"/>
                  <a:pt x="5417" y="6488"/>
                </a:cubicBezTo>
                <a:cubicBezTo>
                  <a:pt x="2982" y="6488"/>
                  <a:pt x="895" y="5001"/>
                  <a:pt x="15" y="2885"/>
                </a:cubicBezTo>
                <a:lnTo>
                  <a:pt x="0" y="2849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495300" dist="152400" dir="2700000" algn="tl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 dirty="0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4"/>
            </p:custDataLst>
          </p:nvPr>
        </p:nvSpPr>
        <p:spPr>
          <a:xfrm rot="16200000">
            <a:off x="-1331245" y="2313346"/>
            <a:ext cx="4864351" cy="223107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7660" h="3514">
                <a:moveTo>
                  <a:pt x="0" y="0"/>
                </a:moveTo>
                <a:lnTo>
                  <a:pt x="7660" y="0"/>
                </a:lnTo>
                <a:lnTo>
                  <a:pt x="7659" y="14"/>
                </a:lnTo>
                <a:cubicBezTo>
                  <a:pt x="7485" y="1975"/>
                  <a:pt x="5837" y="3514"/>
                  <a:pt x="3830" y="3514"/>
                </a:cubicBezTo>
                <a:cubicBezTo>
                  <a:pt x="1822" y="3514"/>
                  <a:pt x="173" y="1974"/>
                  <a:pt x="1" y="1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495300" dist="381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25" name="圆角矩形 24"/>
          <p:cNvSpPr/>
          <p:nvPr>
            <p:custDataLst>
              <p:tags r:id="rId5"/>
            </p:custDataLst>
          </p:nvPr>
        </p:nvSpPr>
        <p:spPr>
          <a:xfrm rot="10800000">
            <a:off x="5155565" y="3855720"/>
            <a:ext cx="5383530" cy="11112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cxnSp>
        <p:nvCxnSpPr>
          <p:cNvPr id="10" name="直接连接符 9"/>
          <p:cNvCxnSpPr/>
          <p:nvPr>
            <p:custDataLst>
              <p:tags r:id="rId6"/>
            </p:custDataLst>
          </p:nvPr>
        </p:nvCxnSpPr>
        <p:spPr>
          <a:xfrm>
            <a:off x="11197590" y="3002915"/>
            <a:ext cx="215900" cy="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>
            <p:custDataLst>
              <p:tags r:id="rId7"/>
            </p:custDataLst>
          </p:nvPr>
        </p:nvCxnSpPr>
        <p:spPr>
          <a:xfrm>
            <a:off x="11305540" y="1934210"/>
            <a:ext cx="0" cy="594995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>
            <p:custDataLst>
              <p:tags r:id="rId8"/>
            </p:custDataLst>
          </p:nvPr>
        </p:nvCxnSpPr>
        <p:spPr>
          <a:xfrm>
            <a:off x="11305540" y="3476625"/>
            <a:ext cx="0" cy="636905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椭圆 21"/>
          <p:cNvSpPr/>
          <p:nvPr>
            <p:custDataLst>
              <p:tags r:id="rId9"/>
            </p:custDataLst>
          </p:nvPr>
        </p:nvSpPr>
        <p:spPr>
          <a:xfrm>
            <a:off x="10027285" y="4343400"/>
            <a:ext cx="538480" cy="538480"/>
          </a:xfrm>
          <a:prstGeom prst="ellipse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21" name="椭圆 20"/>
          <p:cNvSpPr/>
          <p:nvPr>
            <p:custDataLst>
              <p:tags r:id="rId10"/>
            </p:custDataLst>
          </p:nvPr>
        </p:nvSpPr>
        <p:spPr>
          <a:xfrm>
            <a:off x="10133965" y="4450080"/>
            <a:ext cx="325120" cy="32512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 lnSpcReduction="20000"/>
          </a:bodyPr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90" name="向下箭头"/>
          <p:cNvSpPr/>
          <p:nvPr>
            <p:custDataLst>
              <p:tags r:id="rId11"/>
            </p:custDataLst>
          </p:nvPr>
        </p:nvSpPr>
        <p:spPr>
          <a:xfrm>
            <a:off x="10238105" y="4542790"/>
            <a:ext cx="118745" cy="139700"/>
          </a:xfrm>
          <a:custGeom>
            <a:avLst/>
            <a:gdLst>
              <a:gd name="connsiteX0" fmla="*/ 222512 w 477622"/>
              <a:gd name="connsiteY0" fmla="*/ 0 h 559381"/>
              <a:gd name="connsiteX1" fmla="*/ 258512 w 477622"/>
              <a:gd name="connsiteY1" fmla="*/ 0 h 559381"/>
              <a:gd name="connsiteX2" fmla="*/ 258512 w 477622"/>
              <a:gd name="connsiteY2" fmla="*/ 488296 h 559381"/>
              <a:gd name="connsiteX3" fmla="*/ 452168 w 477622"/>
              <a:gd name="connsiteY3" fmla="*/ 294641 h 559381"/>
              <a:gd name="connsiteX4" fmla="*/ 477622 w 477622"/>
              <a:gd name="connsiteY4" fmla="*/ 320096 h 559381"/>
              <a:gd name="connsiteX5" fmla="*/ 264266 w 477622"/>
              <a:gd name="connsiteY5" fmla="*/ 533452 h 559381"/>
              <a:gd name="connsiteX6" fmla="*/ 264740 w 477622"/>
              <a:gd name="connsiteY6" fmla="*/ 533926 h 559381"/>
              <a:gd name="connsiteX7" fmla="*/ 239284 w 477622"/>
              <a:gd name="connsiteY7" fmla="*/ 559381 h 559381"/>
              <a:gd name="connsiteX8" fmla="*/ 238812 w 477622"/>
              <a:gd name="connsiteY8" fmla="*/ 558908 h 559381"/>
              <a:gd name="connsiteX9" fmla="*/ 238338 w 477622"/>
              <a:gd name="connsiteY9" fmla="*/ 559381 h 559381"/>
              <a:gd name="connsiteX10" fmla="*/ 212882 w 477622"/>
              <a:gd name="connsiteY10" fmla="*/ 533926 h 559381"/>
              <a:gd name="connsiteX11" fmla="*/ 213356 w 477622"/>
              <a:gd name="connsiteY11" fmla="*/ 533452 h 559381"/>
              <a:gd name="connsiteX12" fmla="*/ 0 w 477622"/>
              <a:gd name="connsiteY12" fmla="*/ 320096 h 559381"/>
              <a:gd name="connsiteX13" fmla="*/ 25456 w 477622"/>
              <a:gd name="connsiteY13" fmla="*/ 294641 h 559381"/>
              <a:gd name="connsiteX14" fmla="*/ 222512 w 477622"/>
              <a:gd name="connsiteY14" fmla="*/ 491698 h 559381"/>
              <a:gd name="connsiteX15" fmla="*/ 222512 w 477622"/>
              <a:gd name="connsiteY15" fmla="*/ 0 h 559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77622" h="559381">
                <a:moveTo>
                  <a:pt x="222512" y="0"/>
                </a:moveTo>
                <a:lnTo>
                  <a:pt x="258512" y="0"/>
                </a:lnTo>
                <a:lnTo>
                  <a:pt x="258512" y="488296"/>
                </a:lnTo>
                <a:lnTo>
                  <a:pt x="452168" y="294641"/>
                </a:lnTo>
                <a:lnTo>
                  <a:pt x="477622" y="320096"/>
                </a:lnTo>
                <a:lnTo>
                  <a:pt x="264266" y="533452"/>
                </a:lnTo>
                <a:lnTo>
                  <a:pt x="264740" y="533926"/>
                </a:lnTo>
                <a:lnTo>
                  <a:pt x="239284" y="559381"/>
                </a:lnTo>
                <a:lnTo>
                  <a:pt x="238812" y="558908"/>
                </a:lnTo>
                <a:lnTo>
                  <a:pt x="238338" y="559381"/>
                </a:lnTo>
                <a:lnTo>
                  <a:pt x="212882" y="533926"/>
                </a:lnTo>
                <a:lnTo>
                  <a:pt x="213356" y="533452"/>
                </a:lnTo>
                <a:lnTo>
                  <a:pt x="0" y="320096"/>
                </a:lnTo>
                <a:lnTo>
                  <a:pt x="25456" y="294641"/>
                </a:lnTo>
                <a:lnTo>
                  <a:pt x="222512" y="491698"/>
                </a:lnTo>
                <a:lnTo>
                  <a:pt x="222512" y="0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8945880" y="5997575"/>
            <a:ext cx="3246120" cy="8604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12" h="1355">
                <a:moveTo>
                  <a:pt x="301" y="0"/>
                </a:moveTo>
                <a:lnTo>
                  <a:pt x="5112" y="0"/>
                </a:lnTo>
                <a:lnTo>
                  <a:pt x="5112" y="1355"/>
                </a:lnTo>
                <a:lnTo>
                  <a:pt x="0" y="1355"/>
                </a:lnTo>
                <a:lnTo>
                  <a:pt x="0" y="301"/>
                </a:lnTo>
                <a:cubicBezTo>
                  <a:pt x="0" y="135"/>
                  <a:pt x="135" y="0"/>
                  <a:pt x="301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2273300" y="1901190"/>
            <a:ext cx="8413750" cy="170942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7200" b="0" i="0" u="none" strike="noStrike" kern="1200" cap="none" spc="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18" name="署名占位符 10"/>
          <p:cNvSpPr>
            <a:spLocks noGrp="1"/>
          </p:cNvSpPr>
          <p:nvPr>
            <p:ph type="body" sz="quarter" idx="17" hasCustomPrompt="1"/>
            <p:custDataLst>
              <p:tags r:id="rId17"/>
            </p:custDataLst>
          </p:nvPr>
        </p:nvSpPr>
        <p:spPr>
          <a:xfrm>
            <a:off x="2273299" y="4275976"/>
            <a:ext cx="7589519" cy="656600"/>
          </a:xfrm>
        </p:spPr>
        <p:txBody>
          <a:bodyPr wrap="square"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2000" b="0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95960" y="1245235"/>
            <a:ext cx="10800080" cy="493141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 algn="l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4" name="任意多边形 13"/>
          <p:cNvSpPr/>
          <p:nvPr userDrawn="1">
            <p:custDataLst>
              <p:tags r:id="rId3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7" name="标题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95960" y="360000"/>
            <a:ext cx="10800080" cy="720000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 smtClean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94055" y="6314440"/>
            <a:ext cx="2618105" cy="31686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300" y="6314440"/>
            <a:ext cx="2618740" cy="31686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0" name="直接连接符 59"/>
          <p:cNvCxnSpPr/>
          <p:nvPr>
            <p:custDataLst>
              <p:tags r:id="rId2"/>
            </p:custDataLst>
          </p:nvPr>
        </p:nvCxnSpPr>
        <p:spPr>
          <a:xfrm>
            <a:off x="3509010" y="1475105"/>
            <a:ext cx="0" cy="4572000"/>
          </a:xfrm>
          <a:prstGeom prst="line">
            <a:avLst/>
          </a:prstGeom>
          <a:ln>
            <a:solidFill>
              <a:schemeClr val="bg2">
                <a:lumMod val="50000"/>
                <a:alpha val="2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任意多边形 7"/>
          <p:cNvSpPr/>
          <p:nvPr>
            <p:custDataLst>
              <p:tags r:id="rId3"/>
            </p:custDataLst>
          </p:nvPr>
        </p:nvSpPr>
        <p:spPr>
          <a:xfrm>
            <a:off x="-18415" y="0"/>
            <a:ext cx="2251075" cy="87185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545" h="1373">
                <a:moveTo>
                  <a:pt x="0" y="0"/>
                </a:moveTo>
                <a:lnTo>
                  <a:pt x="3545" y="0"/>
                </a:lnTo>
                <a:lnTo>
                  <a:pt x="3545" y="1023"/>
                </a:lnTo>
                <a:cubicBezTo>
                  <a:pt x="3545" y="1217"/>
                  <a:pt x="3389" y="1373"/>
                  <a:pt x="3195" y="1373"/>
                </a:cubicBezTo>
                <a:lnTo>
                  <a:pt x="9" y="1373"/>
                </a:lnTo>
                <a:lnTo>
                  <a:pt x="0" y="1373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1166495" y="1793240"/>
            <a:ext cx="1375410" cy="3604895"/>
          </a:xfrm>
          <a:prstGeom prst="rect">
            <a:avLst/>
          </a:prstGeom>
          <a:noFill/>
        </p:spPr>
        <p:txBody>
          <a:bodyPr vert="eaVert" wrap="square" lIns="91440" tIns="45720" rIns="91440" bIns="45720" rtlCol="0" anchor="ctr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椭圆 11"/>
          <p:cNvSpPr/>
          <p:nvPr>
            <p:custDataLst>
              <p:tags r:id="rId2"/>
            </p:custDataLst>
          </p:nvPr>
        </p:nvSpPr>
        <p:spPr>
          <a:xfrm rot="16200000">
            <a:off x="977900" y="1336040"/>
            <a:ext cx="4351020" cy="4351020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495300" dist="38100" dir="2700000" algn="tl" rotWithShape="0">
              <a:schemeClr val="accent1"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1" name="椭圆 10"/>
          <p:cNvSpPr/>
          <p:nvPr>
            <p:custDataLst>
              <p:tags r:id="rId3"/>
            </p:custDataLst>
          </p:nvPr>
        </p:nvSpPr>
        <p:spPr>
          <a:xfrm rot="16200000">
            <a:off x="1828800" y="2186940"/>
            <a:ext cx="2649220" cy="2649220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495300" dist="381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9" name="弧形 8"/>
          <p:cNvSpPr/>
          <p:nvPr>
            <p:custDataLst>
              <p:tags r:id="rId4"/>
            </p:custDataLst>
          </p:nvPr>
        </p:nvSpPr>
        <p:spPr>
          <a:xfrm>
            <a:off x="301625" y="659765"/>
            <a:ext cx="5703570" cy="5703570"/>
          </a:xfrm>
          <a:prstGeom prst="arc">
            <a:avLst>
              <a:gd name="adj1" fmla="val 16200000"/>
              <a:gd name="adj2" fmla="val 5319923"/>
            </a:avLst>
          </a:prstGeom>
          <a:ln>
            <a:solidFill>
              <a:schemeClr val="bg2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" name="圆角矩形 9"/>
          <p:cNvSpPr/>
          <p:nvPr>
            <p:custDataLst>
              <p:tags r:id="rId5"/>
            </p:custDataLst>
          </p:nvPr>
        </p:nvSpPr>
        <p:spPr>
          <a:xfrm rot="10800000">
            <a:off x="6876415" y="3851910"/>
            <a:ext cx="2408555" cy="15938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6"/>
            </p:custDataLst>
          </p:nvPr>
        </p:nvSpPr>
        <p:spPr>
          <a:xfrm flipV="1">
            <a:off x="8945880" y="0"/>
            <a:ext cx="3246120" cy="8604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12" h="1355">
                <a:moveTo>
                  <a:pt x="301" y="0"/>
                </a:moveTo>
                <a:lnTo>
                  <a:pt x="5112" y="0"/>
                </a:lnTo>
                <a:lnTo>
                  <a:pt x="5112" y="1355"/>
                </a:lnTo>
                <a:lnTo>
                  <a:pt x="0" y="1355"/>
                </a:lnTo>
                <a:lnTo>
                  <a:pt x="0" y="301"/>
                </a:lnTo>
                <a:cubicBezTo>
                  <a:pt x="0" y="135"/>
                  <a:pt x="135" y="0"/>
                  <a:pt x="301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8" name="节编号"/>
          <p:cNvSpPr txBox="1">
            <a:spLocks noGrp="1"/>
          </p:cNvSpPr>
          <p:nvPr>
            <p:ph type="body" idx="2" hasCustomPrompt="1"/>
            <p:custDataLst>
              <p:tags r:id="rId7"/>
            </p:custDataLst>
          </p:nvPr>
        </p:nvSpPr>
        <p:spPr>
          <a:xfrm>
            <a:off x="1828800" y="3004185"/>
            <a:ext cx="2649220" cy="120840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0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MiSans Heavy" panose="00000A00000000000000" charset="-122"/>
                <a:ea typeface="MiSans Heavy" panose="00000A00000000000000" charset="-122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 hasCustomPrompt="1"/>
            <p:custDataLst>
              <p:tags r:id="rId8"/>
            </p:custDataLst>
          </p:nvPr>
        </p:nvSpPr>
        <p:spPr>
          <a:xfrm>
            <a:off x="6732905" y="2092325"/>
            <a:ext cx="5005070" cy="168402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标题和两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400800" y="1245235"/>
            <a:ext cx="5095240" cy="493077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 algn="l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9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95960" y="1245235"/>
            <a:ext cx="5088890" cy="493077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4" name="任意多边形 13"/>
          <p:cNvSpPr/>
          <p:nvPr userDrawn="1">
            <p:custDataLst>
              <p:tags r:id="rId4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8" name="标题"/>
          <p:cNvSpPr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95960" y="360000"/>
            <a:ext cx="10800080" cy="720000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 smtClean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94055" y="6314440"/>
            <a:ext cx="2618105" cy="31686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300" y="6314440"/>
            <a:ext cx="2618740" cy="31686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标题和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235065" y="1671955"/>
            <a:ext cx="5260975" cy="450469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 algn="l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4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235065" y="1247140"/>
            <a:ext cx="5260975" cy="4000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3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95325" y="1671955"/>
            <a:ext cx="5255260" cy="450469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 algn="l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2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95325" y="1247140"/>
            <a:ext cx="5255260" cy="4000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1" name="任意多边形 10"/>
          <p:cNvSpPr/>
          <p:nvPr userDrawn="1">
            <p:custDataLst>
              <p:tags r:id="rId6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95960" y="360000"/>
            <a:ext cx="10800080" cy="720000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99135" y="6314440"/>
            <a:ext cx="2613025" cy="31686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300" y="6314440"/>
            <a:ext cx="2618740" cy="31686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 6"/>
          <p:cNvSpPr/>
          <p:nvPr userDrawn="1">
            <p:custDataLst>
              <p:tags r:id="rId2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95960" y="360000"/>
            <a:ext cx="10800080" cy="720000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99135" y="6314440"/>
            <a:ext cx="2613025" cy="31686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300" y="6314440"/>
            <a:ext cx="2618740" cy="31686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任意多边形 13"/>
          <p:cNvSpPr/>
          <p:nvPr>
            <p:custDataLst>
              <p:tags r:id="rId2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 algn="l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4" name="任意多边形 13"/>
          <p:cNvSpPr/>
          <p:nvPr userDrawn="1">
            <p:custDataLst>
              <p:tags r:id="rId3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99135" y="6314440"/>
            <a:ext cx="2613025" cy="31686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300" y="6314440"/>
            <a:ext cx="2618740" cy="31686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/>
          <p:nvPr userDrawn="1">
            <p:custDataLst>
              <p:tags r:id="rId2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7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95960" y="1301750"/>
            <a:ext cx="10799088" cy="405553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95960" y="360000"/>
            <a:ext cx="10800080" cy="7200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94055" y="6314440"/>
            <a:ext cx="2618105" cy="31686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300" y="6314440"/>
            <a:ext cx="2618740" cy="31686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任意多边形 22"/>
          <p:cNvSpPr/>
          <p:nvPr userDrawn="1">
            <p:custDataLst>
              <p:tags r:id="rId2"/>
            </p:custDataLst>
          </p:nvPr>
        </p:nvSpPr>
        <p:spPr>
          <a:xfrm>
            <a:off x="-14605" y="-1"/>
            <a:ext cx="6006465" cy="6858001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459" h="10862">
                <a:moveTo>
                  <a:pt x="0" y="0"/>
                </a:moveTo>
                <a:lnTo>
                  <a:pt x="7595" y="0"/>
                </a:lnTo>
                <a:lnTo>
                  <a:pt x="7612" y="22"/>
                </a:lnTo>
                <a:cubicBezTo>
                  <a:pt x="8770" y="1514"/>
                  <a:pt x="9459" y="3388"/>
                  <a:pt x="9459" y="5423"/>
                </a:cubicBezTo>
                <a:cubicBezTo>
                  <a:pt x="9459" y="7458"/>
                  <a:pt x="8770" y="9332"/>
                  <a:pt x="7612" y="10824"/>
                </a:cubicBezTo>
                <a:lnTo>
                  <a:pt x="7582" y="10862"/>
                </a:lnTo>
                <a:lnTo>
                  <a:pt x="0" y="10862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495300" dist="38100" dir="2700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24" name="任意多边形 23"/>
          <p:cNvSpPr/>
          <p:nvPr userDrawn="1">
            <p:custDataLst>
              <p:tags r:id="rId3"/>
            </p:custDataLst>
          </p:nvPr>
        </p:nvSpPr>
        <p:spPr>
          <a:xfrm rot="16200000">
            <a:off x="-1383664" y="1369058"/>
            <a:ext cx="6858000" cy="411988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0858" h="6488">
                <a:moveTo>
                  <a:pt x="0" y="0"/>
                </a:moveTo>
                <a:lnTo>
                  <a:pt x="10858" y="0"/>
                </a:lnTo>
                <a:lnTo>
                  <a:pt x="10858" y="2789"/>
                </a:lnTo>
                <a:lnTo>
                  <a:pt x="10834" y="2850"/>
                </a:lnTo>
                <a:cubicBezTo>
                  <a:pt x="9962" y="4984"/>
                  <a:pt x="7865" y="6488"/>
                  <a:pt x="5417" y="6488"/>
                </a:cubicBezTo>
                <a:cubicBezTo>
                  <a:pt x="2982" y="6488"/>
                  <a:pt x="895" y="5001"/>
                  <a:pt x="15" y="2885"/>
                </a:cubicBezTo>
                <a:lnTo>
                  <a:pt x="0" y="2849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495300" dist="152400" dir="2700000" algn="tl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26" name="任意多边形 25"/>
          <p:cNvSpPr/>
          <p:nvPr userDrawn="1">
            <p:custDataLst>
              <p:tags r:id="rId4"/>
            </p:custDataLst>
          </p:nvPr>
        </p:nvSpPr>
        <p:spPr>
          <a:xfrm rot="16200000">
            <a:off x="-1336642" y="2318743"/>
            <a:ext cx="4864351" cy="222027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7660" h="3514">
                <a:moveTo>
                  <a:pt x="0" y="0"/>
                </a:moveTo>
                <a:lnTo>
                  <a:pt x="7660" y="0"/>
                </a:lnTo>
                <a:lnTo>
                  <a:pt x="7659" y="14"/>
                </a:lnTo>
                <a:cubicBezTo>
                  <a:pt x="7485" y="1975"/>
                  <a:pt x="5837" y="3514"/>
                  <a:pt x="3830" y="3514"/>
                </a:cubicBezTo>
                <a:cubicBezTo>
                  <a:pt x="1822" y="3514"/>
                  <a:pt x="173" y="1974"/>
                  <a:pt x="1" y="1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495300" dist="381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30" name="圆角矩形 29"/>
          <p:cNvSpPr/>
          <p:nvPr userDrawn="1">
            <p:custDataLst>
              <p:tags r:id="rId5"/>
            </p:custDataLst>
          </p:nvPr>
        </p:nvSpPr>
        <p:spPr>
          <a:xfrm rot="10800000">
            <a:off x="5155565" y="3855720"/>
            <a:ext cx="5383530" cy="11112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cxnSp>
        <p:nvCxnSpPr>
          <p:cNvPr id="32" name="直接连接符 31"/>
          <p:cNvCxnSpPr/>
          <p:nvPr userDrawn="1">
            <p:custDataLst>
              <p:tags r:id="rId6"/>
            </p:custDataLst>
          </p:nvPr>
        </p:nvCxnSpPr>
        <p:spPr>
          <a:xfrm>
            <a:off x="11197590" y="2981325"/>
            <a:ext cx="215900" cy="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 userDrawn="1">
            <p:custDataLst>
              <p:tags r:id="rId7"/>
            </p:custDataLst>
          </p:nvPr>
        </p:nvCxnSpPr>
        <p:spPr>
          <a:xfrm>
            <a:off x="11305540" y="1912620"/>
            <a:ext cx="0" cy="594995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 userDrawn="1">
            <p:custDataLst>
              <p:tags r:id="rId8"/>
            </p:custDataLst>
          </p:nvPr>
        </p:nvCxnSpPr>
        <p:spPr>
          <a:xfrm>
            <a:off x="11305540" y="3455035"/>
            <a:ext cx="0" cy="636905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椭圆 36"/>
          <p:cNvSpPr/>
          <p:nvPr userDrawn="1">
            <p:custDataLst>
              <p:tags r:id="rId9"/>
            </p:custDataLst>
          </p:nvPr>
        </p:nvSpPr>
        <p:spPr>
          <a:xfrm>
            <a:off x="10016490" y="4434205"/>
            <a:ext cx="538480" cy="538480"/>
          </a:xfrm>
          <a:prstGeom prst="ellipse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38" name="椭圆 37"/>
          <p:cNvSpPr/>
          <p:nvPr userDrawn="1">
            <p:custDataLst>
              <p:tags r:id="rId10"/>
            </p:custDataLst>
          </p:nvPr>
        </p:nvSpPr>
        <p:spPr>
          <a:xfrm>
            <a:off x="10123170" y="4540885"/>
            <a:ext cx="325120" cy="32512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2500" lnSpcReduction="20000"/>
          </a:bodyPr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39" name="向下箭头"/>
          <p:cNvSpPr/>
          <p:nvPr userDrawn="1">
            <p:custDataLst>
              <p:tags r:id="rId11"/>
            </p:custDataLst>
          </p:nvPr>
        </p:nvSpPr>
        <p:spPr>
          <a:xfrm>
            <a:off x="10227310" y="4633595"/>
            <a:ext cx="118745" cy="139700"/>
          </a:xfrm>
          <a:custGeom>
            <a:avLst/>
            <a:gdLst>
              <a:gd name="connsiteX0" fmla="*/ 222512 w 477622"/>
              <a:gd name="connsiteY0" fmla="*/ 0 h 559381"/>
              <a:gd name="connsiteX1" fmla="*/ 258512 w 477622"/>
              <a:gd name="connsiteY1" fmla="*/ 0 h 559381"/>
              <a:gd name="connsiteX2" fmla="*/ 258512 w 477622"/>
              <a:gd name="connsiteY2" fmla="*/ 488296 h 559381"/>
              <a:gd name="connsiteX3" fmla="*/ 452168 w 477622"/>
              <a:gd name="connsiteY3" fmla="*/ 294641 h 559381"/>
              <a:gd name="connsiteX4" fmla="*/ 477622 w 477622"/>
              <a:gd name="connsiteY4" fmla="*/ 320096 h 559381"/>
              <a:gd name="connsiteX5" fmla="*/ 264266 w 477622"/>
              <a:gd name="connsiteY5" fmla="*/ 533452 h 559381"/>
              <a:gd name="connsiteX6" fmla="*/ 264740 w 477622"/>
              <a:gd name="connsiteY6" fmla="*/ 533926 h 559381"/>
              <a:gd name="connsiteX7" fmla="*/ 239284 w 477622"/>
              <a:gd name="connsiteY7" fmla="*/ 559381 h 559381"/>
              <a:gd name="connsiteX8" fmla="*/ 238812 w 477622"/>
              <a:gd name="connsiteY8" fmla="*/ 558908 h 559381"/>
              <a:gd name="connsiteX9" fmla="*/ 238338 w 477622"/>
              <a:gd name="connsiteY9" fmla="*/ 559381 h 559381"/>
              <a:gd name="connsiteX10" fmla="*/ 212882 w 477622"/>
              <a:gd name="connsiteY10" fmla="*/ 533926 h 559381"/>
              <a:gd name="connsiteX11" fmla="*/ 213356 w 477622"/>
              <a:gd name="connsiteY11" fmla="*/ 533452 h 559381"/>
              <a:gd name="connsiteX12" fmla="*/ 0 w 477622"/>
              <a:gd name="connsiteY12" fmla="*/ 320096 h 559381"/>
              <a:gd name="connsiteX13" fmla="*/ 25456 w 477622"/>
              <a:gd name="connsiteY13" fmla="*/ 294641 h 559381"/>
              <a:gd name="connsiteX14" fmla="*/ 222512 w 477622"/>
              <a:gd name="connsiteY14" fmla="*/ 491698 h 559381"/>
              <a:gd name="connsiteX15" fmla="*/ 222512 w 477622"/>
              <a:gd name="connsiteY15" fmla="*/ 0 h 559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77622" h="559381">
                <a:moveTo>
                  <a:pt x="222512" y="0"/>
                </a:moveTo>
                <a:lnTo>
                  <a:pt x="258512" y="0"/>
                </a:lnTo>
                <a:lnTo>
                  <a:pt x="258512" y="488296"/>
                </a:lnTo>
                <a:lnTo>
                  <a:pt x="452168" y="294641"/>
                </a:lnTo>
                <a:lnTo>
                  <a:pt x="477622" y="320096"/>
                </a:lnTo>
                <a:lnTo>
                  <a:pt x="264266" y="533452"/>
                </a:lnTo>
                <a:lnTo>
                  <a:pt x="264740" y="533926"/>
                </a:lnTo>
                <a:lnTo>
                  <a:pt x="239284" y="559381"/>
                </a:lnTo>
                <a:lnTo>
                  <a:pt x="238812" y="558908"/>
                </a:lnTo>
                <a:lnTo>
                  <a:pt x="238338" y="559381"/>
                </a:lnTo>
                <a:lnTo>
                  <a:pt x="212882" y="533926"/>
                </a:lnTo>
                <a:lnTo>
                  <a:pt x="213356" y="533452"/>
                </a:lnTo>
                <a:lnTo>
                  <a:pt x="0" y="320096"/>
                </a:lnTo>
                <a:lnTo>
                  <a:pt x="25456" y="294641"/>
                </a:lnTo>
                <a:lnTo>
                  <a:pt x="222512" y="491698"/>
                </a:lnTo>
                <a:lnTo>
                  <a:pt x="222512" y="0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44" name="任意多边形 43"/>
          <p:cNvSpPr/>
          <p:nvPr userDrawn="1">
            <p:custDataLst>
              <p:tags r:id="rId12"/>
            </p:custDataLst>
          </p:nvPr>
        </p:nvSpPr>
        <p:spPr>
          <a:xfrm>
            <a:off x="8945880" y="5997575"/>
            <a:ext cx="3246120" cy="8604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12" h="1355">
                <a:moveTo>
                  <a:pt x="301" y="0"/>
                </a:moveTo>
                <a:lnTo>
                  <a:pt x="5112" y="0"/>
                </a:lnTo>
                <a:lnTo>
                  <a:pt x="5112" y="1355"/>
                </a:lnTo>
                <a:lnTo>
                  <a:pt x="0" y="1355"/>
                </a:lnTo>
                <a:lnTo>
                  <a:pt x="0" y="301"/>
                </a:lnTo>
                <a:cubicBezTo>
                  <a:pt x="0" y="135"/>
                  <a:pt x="135" y="0"/>
                  <a:pt x="301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2418715" y="1901190"/>
            <a:ext cx="8250555" cy="170561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72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18" name="署名占位符 10"/>
          <p:cNvSpPr>
            <a:spLocks noGrp="1"/>
          </p:cNvSpPr>
          <p:nvPr>
            <p:ph type="body" sz="quarter" idx="17" hasCustomPrompt="1"/>
            <p:custDataLst>
              <p:tags r:id="rId17"/>
            </p:custDataLst>
          </p:nvPr>
        </p:nvSpPr>
        <p:spPr>
          <a:xfrm>
            <a:off x="2418715" y="4375145"/>
            <a:ext cx="7444103" cy="656600"/>
          </a:xfrm>
        </p:spPr>
        <p:txBody>
          <a:bodyPr wrap="square"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2000" b="0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0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98.xml"/><Relationship Id="rId18" Type="http://schemas.openxmlformats.org/officeDocument/2006/relationships/tags" Target="../tags/tag97.xml"/><Relationship Id="rId17" Type="http://schemas.openxmlformats.org/officeDocument/2006/relationships/tags" Target="../tags/tag96.xml"/><Relationship Id="rId16" Type="http://schemas.openxmlformats.org/officeDocument/2006/relationships/tags" Target="../tags/tag95.xml"/><Relationship Id="rId15" Type="http://schemas.openxmlformats.org/officeDocument/2006/relationships/tags" Target="../tags/tag94.xml"/><Relationship Id="rId14" Type="http://schemas.openxmlformats.org/officeDocument/2006/relationships/tags" Target="../tags/tag93.xml"/><Relationship Id="rId13" Type="http://schemas.openxmlformats.org/officeDocument/2006/relationships/tags" Target="../tags/tag92.xml"/><Relationship Id="rId12" Type="http://schemas.openxmlformats.org/officeDocument/2006/relationships/tags" Target="../tags/tag9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 6"/>
          <p:cNvSpPr/>
          <p:nvPr userDrawn="1">
            <p:custDataLst>
              <p:tags r:id="rId12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9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9596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753983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7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9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200" b="0" i="0" u="none" strike="noStrike" kern="1200" cap="none" spc="300" normalizeH="0" baseline="0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lt"/>
          <a:cs typeface="MiSans Normal" panose="00000500000000000000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101.xml"/><Relationship Id="rId2" Type="http://schemas.openxmlformats.org/officeDocument/2006/relationships/tags" Target="../tags/tag100.xml"/><Relationship Id="rId1" Type="http://schemas.openxmlformats.org/officeDocument/2006/relationships/tags" Target="../tags/tag9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104.xml"/><Relationship Id="rId2" Type="http://schemas.openxmlformats.org/officeDocument/2006/relationships/tags" Target="../tags/tag103.xml"/><Relationship Id="rId1" Type="http://schemas.openxmlformats.org/officeDocument/2006/relationships/tags" Target="../tags/tag10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107.xml"/><Relationship Id="rId2" Type="http://schemas.openxmlformats.org/officeDocument/2006/relationships/tags" Target="../tags/tag106.xml"/><Relationship Id="rId1" Type="http://schemas.openxmlformats.org/officeDocument/2006/relationships/tags" Target="../tags/tag10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3"/>
          </p:nvPr>
        </p:nvSpPr>
        <p:spPr>
          <a:xfrm>
            <a:off x="695960" y="1079500"/>
            <a:ext cx="11303000" cy="577913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申请时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GPA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：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85.8 (19/56)</a:t>
            </a:r>
            <a:endParaRPr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一篇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Q1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一作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+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若干科研项目</a:t>
            </a:r>
            <a:endParaRPr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Offer: </a:t>
            </a:r>
            <a:endParaRPr lang="en-US" altLang="zh-CN"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伊利诺伊大学芝加哥分校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 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计算机科学博士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 (USnews 80, csranking 42)</a:t>
            </a:r>
            <a:endParaRPr lang="en-US" altLang="zh-CN"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约翰霍普金斯大学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 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网络安全硕士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 (USnews 6, csranking 52)</a:t>
            </a:r>
            <a:endParaRPr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南加州大学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 </a:t>
            </a:r>
            <a:r>
              <a:rPr sz="2000">
                <a:latin typeface="Merriweather" panose="00000500000000000000" charset="0"/>
                <a:cs typeface="Merriweather" panose="00000500000000000000" charset="0"/>
                <a:sym typeface="+mn-ea"/>
              </a:rPr>
              <a:t>计算机科学硕士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 (USnews 27, csranking 21)</a:t>
            </a:r>
            <a:endParaRPr lang="en-US" altLang="zh-CN"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r>
              <a:rPr sz="2000">
                <a:latin typeface="Merriweather" panose="00000500000000000000" charset="0"/>
                <a:cs typeface="Merriweather" panose="00000500000000000000" charset="0"/>
                <a:sym typeface="+mn-ea"/>
              </a:rPr>
              <a:t>南加州大学</a:t>
            </a:r>
            <a:r>
              <a:rPr lang="en-US" altLang="zh-CN" sz="2000">
                <a:latin typeface="Merriweather" panose="00000500000000000000" charset="0"/>
                <a:cs typeface="Merriweather" panose="00000500000000000000" charset="0"/>
                <a:sym typeface="+mn-ea"/>
              </a:rPr>
              <a:t> </a:t>
            </a:r>
            <a:r>
              <a:rPr sz="2000">
                <a:latin typeface="Merriweather" panose="00000500000000000000" charset="0"/>
                <a:cs typeface="Merriweather" panose="00000500000000000000" charset="0"/>
                <a:sym typeface="+mn-ea"/>
              </a:rPr>
              <a:t>数据科学硕士</a:t>
            </a:r>
            <a:endParaRPr lang="en-US" altLang="zh-CN" sz="2000" dirty="0">
              <a:latin typeface="Merriweather" panose="00000500000000000000" charset="0"/>
              <a:cs typeface="Merriweather" panose="00000500000000000000" charset="0"/>
              <a:sym typeface="+mn-ea"/>
            </a:endParaRPr>
          </a:p>
          <a:p>
            <a:pPr marL="0" indent="0">
              <a:buNone/>
            </a:pPr>
            <a:r>
              <a:rPr sz="2000">
                <a:latin typeface="Merriweather" panose="00000500000000000000" charset="0"/>
                <a:cs typeface="Merriweather" panose="00000500000000000000" charset="0"/>
                <a:sym typeface="+mn-ea"/>
              </a:rPr>
              <a:t>南加州大学</a:t>
            </a:r>
            <a:r>
              <a:rPr lang="en-US" altLang="zh-CN" sz="2000">
                <a:latin typeface="Merriweather" panose="00000500000000000000" charset="0"/>
                <a:cs typeface="Merriweather" panose="00000500000000000000" charset="0"/>
                <a:sym typeface="+mn-ea"/>
              </a:rPr>
              <a:t> </a:t>
            </a:r>
            <a:r>
              <a:rPr sz="2000">
                <a:latin typeface="Merriweather" panose="00000500000000000000" charset="0"/>
                <a:cs typeface="Merriweather" panose="00000500000000000000" charset="0"/>
                <a:sym typeface="+mn-ea"/>
              </a:rPr>
              <a:t>网络安全硕士</a:t>
            </a:r>
            <a:endParaRPr lang="en-US" altLang="zh-CN"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乔治城大学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 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计算机科学硕士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 (USnews 24, csranking 77)</a:t>
            </a:r>
            <a:endParaRPr lang="en-US" altLang="zh-CN"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威斯康辛大学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 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信息科学硕士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 (USnews 39, csranking 20)</a:t>
            </a:r>
            <a:endParaRPr lang="en-US" altLang="zh-CN"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r>
              <a:rPr sz="1600">
                <a:sym typeface="+mn-ea"/>
              </a:rPr>
              <a:t>我的成绩不算特别高，更代表着大多数</a:t>
            </a:r>
            <a:r>
              <a:rPr sz="1600">
                <a:sym typeface="+mn-ea"/>
              </a:rPr>
              <a:t>广以数学系普通人努力后的程度，我的案例具有可复制性。</a:t>
            </a:r>
            <a:endParaRPr sz="1600" dirty="0">
              <a:latin typeface="Merriweather" panose="00000500000000000000" charset="0"/>
              <a:cs typeface="Merriweather" panose="00000500000000000000" charset="0"/>
            </a:endParaRPr>
          </a:p>
        </p:txBody>
      </p:sp>
      <p:sp>
        <p:nvSpPr>
          <p:cNvPr id="4" name="标题 3"/>
          <p:cNvSpPr/>
          <p:nvPr>
            <p:ph type="title" idx="1"/>
          </p:nvPr>
        </p:nvSpPr>
        <p:spPr/>
        <p:txBody>
          <a:bodyPr/>
          <a:p>
            <a:r>
              <a:rPr lang="en-US" altLang="zh-CN">
                <a:latin typeface="Merriweather" panose="00000500000000000000" charset="0"/>
                <a:cs typeface="Merriweather" panose="00000500000000000000" charset="0"/>
                <a:sym typeface="+mn-ea"/>
              </a:rPr>
              <a:t>2020MCS-</a:t>
            </a:r>
            <a:r>
              <a:rPr>
                <a:latin typeface="Merriweather" panose="00000500000000000000" charset="0"/>
                <a:cs typeface="Merriweather" panose="00000500000000000000" charset="0"/>
                <a:sym typeface="+mn-ea"/>
              </a:rPr>
              <a:t>刘小奇</a:t>
            </a:r>
            <a:endParaRPr lang="en-US" altLang="zh-C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>
          <a:xfrm>
            <a:off x="1550306" y="2447455"/>
            <a:ext cx="9091387" cy="1317023"/>
          </a:xfrm>
        </p:spPr>
        <p:txBody>
          <a:bodyPr>
            <a:noAutofit/>
          </a:bodyPr>
          <a:lstStyle/>
          <a:p>
            <a:r>
              <a:rPr lang="en-US" altLang="zh-CN" sz="4800" dirty="0"/>
              <a:t>1.</a:t>
            </a:r>
            <a:r>
              <a:rPr lang="zh-CN" altLang="en-US" sz="4800" dirty="0"/>
              <a:t> 计算机申研选校</a:t>
            </a:r>
            <a:r>
              <a:rPr lang="en-US" altLang="zh-CN" sz="4800" dirty="0"/>
              <a:t>+</a:t>
            </a:r>
            <a:r>
              <a:rPr sz="4800" dirty="0"/>
              <a:t>专业</a:t>
            </a:r>
            <a:endParaRPr sz="4800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2273299" y="4275976"/>
            <a:ext cx="7589519" cy="656600"/>
          </a:xfrm>
        </p:spPr>
        <p:txBody>
          <a:bodyPr/>
          <a:lstStyle/>
          <a:p>
            <a:r>
              <a:rPr lang="en-US" altLang="zh-CN" dirty="0">
                <a:sym typeface="+mn-ea"/>
              </a:rPr>
              <a:t>2020 MCS </a:t>
            </a:r>
            <a:r>
              <a:rPr lang="zh-CN" altLang="en-US" dirty="0">
                <a:sym typeface="+mn-ea"/>
              </a:rPr>
              <a:t>刘小奇</a:t>
            </a:r>
            <a:endParaRPr lang="zh-CN" altLang="en-US" dirty="0"/>
          </a:p>
        </p:txBody>
      </p:sp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3"/>
          </p:nvPr>
        </p:nvSpPr>
        <p:spPr>
          <a:xfrm>
            <a:off x="695960" y="1245235"/>
            <a:ext cx="11303000" cy="49314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网站：</a:t>
            </a:r>
            <a:r>
              <a:rPr lang="en-US" sz="2000" dirty="0">
                <a:latin typeface="Merriweather" panose="00000500000000000000" charset="0"/>
                <a:cs typeface="Merriweather" panose="00000500000000000000" charset="0"/>
              </a:rPr>
              <a:t>csranking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，将过去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10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年各个大学的老师在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CS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四大领域顶会上发表论文的数量和影响力汇总，其</a:t>
            </a:r>
            <a:r>
              <a:rPr sz="2000">
                <a:sym typeface="+mn-ea"/>
              </a:rPr>
              <a:t>基准非常客观且透明（</a:t>
            </a:r>
            <a:r>
              <a:rPr lang="en-US" altLang="zh-CN" sz="2000">
                <a:sym typeface="+mn-ea"/>
              </a:rPr>
              <a:t>QS</a:t>
            </a:r>
            <a:r>
              <a:rPr sz="2000">
                <a:sym typeface="+mn-ea"/>
              </a:rPr>
              <a:t>、</a:t>
            </a:r>
            <a:r>
              <a:rPr lang="en-US" altLang="zh-CN" sz="2000">
                <a:sym typeface="+mn-ea"/>
              </a:rPr>
              <a:t>US news</a:t>
            </a:r>
            <a:r>
              <a:rPr sz="2000">
                <a:sym typeface="+mn-ea"/>
              </a:rPr>
              <a:t>有很多主观因素），为目前</a:t>
            </a:r>
            <a:r>
              <a:rPr lang="en-US" altLang="zh-CN" sz="2000">
                <a:sym typeface="+mn-ea"/>
              </a:rPr>
              <a:t>cs</a:t>
            </a:r>
            <a:r>
              <a:rPr sz="2000">
                <a:sym typeface="+mn-ea"/>
              </a:rPr>
              <a:t>领域接受度最高的排名。</a:t>
            </a:r>
            <a:endParaRPr lang="zh-CN" altLang="en-US" sz="2000"/>
          </a:p>
          <a:p>
            <a:pPr marL="0" indent="0">
              <a:buNone/>
            </a:pPr>
            <a:endParaRPr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大多数同学学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CS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选择：北美、新加坡、香港，英国、澳大利亚备选。</a:t>
            </a:r>
            <a:endParaRPr lang="en-US" altLang="zh-CN" sz="2000" dirty="0">
              <a:latin typeface="Merriweather" panose="00000500000000000000" charset="0"/>
              <a:cs typeface="Merriweather" panose="00000500000000000000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en-US" altLang="zh-CN" dirty="0"/>
              <a:t>CS</a:t>
            </a:r>
            <a:r>
              <a:rPr dirty="0"/>
              <a:t>强校</a:t>
            </a:r>
            <a:r>
              <a:rPr dirty="0"/>
              <a:t>及分布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3"/>
          </p:nvPr>
        </p:nvSpPr>
        <p:spPr>
          <a:xfrm>
            <a:off x="695960" y="1245235"/>
            <a:ext cx="11303000" cy="3891280"/>
          </a:xfrm>
        </p:spPr>
        <p:txBody>
          <a:bodyPr>
            <a:normAutofit lnSpcReduction="20000"/>
          </a:bodyPr>
          <a:lstStyle/>
          <a:p>
            <a:pPr marL="0" indent="0">
              <a:buNone/>
            </a:pP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科研角度：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csranking Top200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中，美国学校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81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，中国学校内地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25+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香港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6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，欧洲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57</a:t>
            </a:r>
            <a:endParaRPr lang="en-US" altLang="zh-CN"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endParaRPr lang="en-US" altLang="zh-CN"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endParaRPr lang="en-US" altLang="zh-CN"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endParaRPr lang="en-US" altLang="zh-CN"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endParaRPr lang="en-US" altLang="zh-CN"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endParaRPr lang="en-US" altLang="zh-CN"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endParaRPr lang="en-US" altLang="zh-CN"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endParaRPr lang="en-US" altLang="zh-CN"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endParaRPr lang="en-US" altLang="zh-CN"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endParaRPr lang="en-US" altLang="zh-CN"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endParaRPr lang="en-US" altLang="zh-CN"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endParaRPr sz="2000" dirty="0">
              <a:latin typeface="Merriweather" panose="00000500000000000000" charset="0"/>
              <a:cs typeface="Merriweather" panose="00000500000000000000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dirty="0"/>
              <a:t>为什么大多数</a:t>
            </a:r>
            <a:r>
              <a:rPr dirty="0"/>
              <a:t>同学选择</a:t>
            </a:r>
            <a:r>
              <a:rPr dirty="0"/>
              <a:t>美国</a:t>
            </a:r>
            <a:endParaRPr dirty="0"/>
          </a:p>
        </p:txBody>
      </p:sp>
      <p:pic>
        <p:nvPicPr>
          <p:cNvPr id="4" name="图片 3" descr="屏幕截图 2025-04-06 132940"/>
          <p:cNvPicPr>
            <a:picLocks noChangeAspect="1"/>
          </p:cNvPicPr>
          <p:nvPr/>
        </p:nvPicPr>
        <p:blipFill>
          <a:blip r:embed="rId1"/>
          <a:srcRect r="28689"/>
          <a:stretch>
            <a:fillRect/>
          </a:stretch>
        </p:blipFill>
        <p:spPr>
          <a:xfrm>
            <a:off x="695960" y="1839595"/>
            <a:ext cx="3311525" cy="1932305"/>
          </a:xfrm>
          <a:prstGeom prst="rect">
            <a:avLst/>
          </a:prstGeom>
        </p:spPr>
      </p:pic>
      <p:pic>
        <p:nvPicPr>
          <p:cNvPr id="5" name="图片 4" descr="屏幕截图 2025-04-06 132914"/>
          <p:cNvPicPr>
            <a:picLocks noChangeAspect="1"/>
          </p:cNvPicPr>
          <p:nvPr/>
        </p:nvPicPr>
        <p:blipFill>
          <a:blip r:embed="rId2"/>
          <a:srcRect r="29088"/>
          <a:stretch>
            <a:fillRect/>
          </a:stretch>
        </p:blipFill>
        <p:spPr>
          <a:xfrm>
            <a:off x="7323455" y="1839595"/>
            <a:ext cx="2976880" cy="1359535"/>
          </a:xfrm>
          <a:prstGeom prst="rect">
            <a:avLst/>
          </a:prstGeom>
        </p:spPr>
      </p:pic>
      <p:pic>
        <p:nvPicPr>
          <p:cNvPr id="6" name="图片 5" descr="屏幕截图 2025-04-06 13350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7485" y="1839595"/>
            <a:ext cx="3315970" cy="1081405"/>
          </a:xfrm>
          <a:prstGeom prst="rect">
            <a:avLst/>
          </a:prstGeom>
        </p:spPr>
      </p:pic>
      <p:pic>
        <p:nvPicPr>
          <p:cNvPr id="7" name="图片 6" descr="屏幕截图 2025-04-06 1334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7485" y="3199130"/>
            <a:ext cx="2894330" cy="143129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75005" y="3768725"/>
            <a:ext cx="13525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世界</a:t>
            </a:r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4007485" y="2921000"/>
            <a:ext cx="13525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美国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7323455" y="3289300"/>
            <a:ext cx="13525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中国</a:t>
            </a:r>
            <a:r>
              <a:rPr lang="zh-CN" altLang="en-US"/>
              <a:t>大陆</a:t>
            </a:r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6371590" y="4264025"/>
            <a:ext cx="13525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欧洲</a:t>
            </a:r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dirty="0"/>
              <a:t>为什么大多数</a:t>
            </a:r>
            <a:r>
              <a:rPr dirty="0"/>
              <a:t>同学选择</a:t>
            </a:r>
            <a:r>
              <a:rPr dirty="0"/>
              <a:t>美国</a:t>
            </a:r>
            <a:endParaRPr dirty="0"/>
          </a:p>
        </p:txBody>
      </p:sp>
      <p:sp>
        <p:nvSpPr>
          <p:cNvPr id="15" name="Content Placeholder 1"/>
          <p:cNvSpPr>
            <a:spLocks noGrp="1"/>
          </p:cNvSpPr>
          <p:nvPr>
            <p:ph idx="3"/>
          </p:nvPr>
        </p:nvSpPr>
        <p:spPr>
          <a:xfrm>
            <a:off x="234315" y="1245235"/>
            <a:ext cx="11957050" cy="5489575"/>
          </a:xfrm>
        </p:spPr>
        <p:txBody>
          <a:bodyPr>
            <a:normAutofit lnSpcReduction="20000"/>
          </a:bodyPr>
          <a:p>
            <a:pPr marL="0" indent="0">
              <a:buNone/>
            </a:pPr>
            <a:r>
              <a:rPr sz="2000">
                <a:latin typeface="Merriweather" panose="00000500000000000000" charset="0"/>
                <a:cs typeface="Merriweather" panose="00000500000000000000" charset="0"/>
                <a:sym typeface="+mn-ea"/>
              </a:rPr>
              <a:t>找工作角度：世界</a:t>
            </a:r>
            <a:r>
              <a:rPr lang="en-US" altLang="zh-CN" sz="2000">
                <a:latin typeface="Merriweather" panose="00000500000000000000" charset="0"/>
                <a:cs typeface="Merriweather" panose="00000500000000000000" charset="0"/>
                <a:sym typeface="+mn-ea"/>
              </a:rPr>
              <a:t>500</a:t>
            </a:r>
            <a:r>
              <a:rPr sz="2000">
                <a:latin typeface="Merriweather" panose="00000500000000000000" charset="0"/>
                <a:cs typeface="Merriweather" panose="00000500000000000000" charset="0"/>
                <a:sym typeface="+mn-ea"/>
              </a:rPr>
              <a:t>强中与计算机相关的</a:t>
            </a:r>
            <a:r>
              <a:rPr sz="2000">
                <a:latin typeface="Merriweather" panose="00000500000000000000" charset="0"/>
                <a:cs typeface="Merriweather" panose="00000500000000000000" charset="0"/>
                <a:sym typeface="+mn-ea"/>
              </a:rPr>
              <a:t>企业：</a:t>
            </a:r>
            <a:endParaRPr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https://finance.sina.com.cn/tech/roll/2024-08-06/doc-inchsfmn0304481.shtml</a:t>
            </a:r>
            <a:endParaRPr lang="en-US" altLang="zh-CN"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endParaRPr lang="en-US" altLang="zh-CN"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endParaRPr lang="en-US" altLang="zh-CN"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endParaRPr lang="en-US" altLang="zh-CN"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endParaRPr lang="en-US" altLang="zh-CN"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endParaRPr lang="en-US" altLang="zh-CN"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endParaRPr sz="2000" dirty="0">
              <a:latin typeface="Merriweather" panose="00000500000000000000" charset="0"/>
              <a:cs typeface="Merriweather" panose="00000500000000000000" charset="0"/>
            </a:endParaRPr>
          </a:p>
        </p:txBody>
      </p:sp>
      <p:pic>
        <p:nvPicPr>
          <p:cNvPr id="16" name="图片 15" descr="eee3-5118c6e8b0e8731fce6661adfeeafe7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895" y="2205990"/>
            <a:ext cx="4587240" cy="45288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en-US" altLang="zh-CN" dirty="0"/>
              <a:t>CS</a:t>
            </a:r>
            <a:r>
              <a:rPr dirty="0"/>
              <a:t>申研国家地区</a:t>
            </a:r>
            <a:r>
              <a:rPr dirty="0"/>
              <a:t>选择</a:t>
            </a:r>
            <a:endParaRPr dirty="0"/>
          </a:p>
        </p:txBody>
      </p:sp>
      <p:sp>
        <p:nvSpPr>
          <p:cNvPr id="5" name="Content Placeholder 1"/>
          <p:cNvSpPr>
            <a:spLocks noGrp="1"/>
          </p:cNvSpPr>
          <p:nvPr>
            <p:ph idx="3"/>
          </p:nvPr>
        </p:nvSpPr>
        <p:spPr>
          <a:xfrm>
            <a:off x="695960" y="1245235"/>
            <a:ext cx="11303000" cy="3891280"/>
          </a:xfrm>
        </p:spPr>
        <p:txBody>
          <a:bodyPr>
            <a:normAutofit lnSpcReduction="20000"/>
          </a:bodyPr>
          <a:lstStyle/>
          <a:p>
            <a:pPr marL="0" indent="0">
              <a:buNone/>
            </a:pP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从科研和找工作两个方面分析，导致大多数同学出国学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CS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只选择美国、香港新加坡。</a:t>
            </a:r>
            <a:endParaRPr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endParaRPr lang="en-US" altLang="zh-CN"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最终导致美国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CS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申请难度成为美国独一档，也成为了虽然广以其他专业同学拿到的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offer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都赫赫有名，但是数学系同学拿到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offer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不是很出名的原因。</a:t>
            </a:r>
            <a:endParaRPr lang="en-US" altLang="zh-CN"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endParaRPr lang="en-US" altLang="zh-CN"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endParaRPr lang="en-US" altLang="zh-CN"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endParaRPr lang="en-US" altLang="zh-CN"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endParaRPr lang="en-US" altLang="zh-CN"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endParaRPr lang="en-US" altLang="zh-CN"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endParaRPr lang="en-US" altLang="zh-CN"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endParaRPr lang="en-US" altLang="zh-CN"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endParaRPr lang="en-US" altLang="zh-CN"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endParaRPr lang="en-US" altLang="zh-CN"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endParaRPr sz="2000" dirty="0">
              <a:latin typeface="Merriweather" panose="00000500000000000000" charset="0"/>
              <a:cs typeface="Merriweather" panose="00000500000000000000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dirty="0"/>
              <a:t>美国学校</a:t>
            </a:r>
            <a:r>
              <a:rPr lang="en-US" altLang="zh-CN" dirty="0"/>
              <a:t>CS</a:t>
            </a:r>
            <a:r>
              <a:rPr dirty="0"/>
              <a:t>大概</a:t>
            </a:r>
            <a:r>
              <a:rPr dirty="0"/>
              <a:t>排名</a:t>
            </a:r>
            <a:endParaRPr dirty="0"/>
          </a:p>
        </p:txBody>
      </p:sp>
      <p:sp>
        <p:nvSpPr>
          <p:cNvPr id="4" name="Content Placeholder 1"/>
          <p:cNvSpPr>
            <a:spLocks noGrp="1"/>
          </p:cNvSpPr>
          <p:nvPr>
            <p:ph idx="3"/>
          </p:nvPr>
        </p:nvSpPr>
        <p:spPr>
          <a:xfrm>
            <a:off x="695960" y="1245235"/>
            <a:ext cx="11303000" cy="5612765"/>
          </a:xfrm>
        </p:spPr>
        <p:txBody>
          <a:bodyPr>
            <a:noAutofit/>
          </a:bodyPr>
          <a:p>
            <a:pPr marL="0" indent="0">
              <a:buNone/>
            </a:pP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f(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学校名次，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CS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名次，地理位置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) = 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学校申请难度</a:t>
            </a:r>
            <a:endParaRPr lang="en-US" altLang="zh-CN"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endParaRPr lang="en-US" altLang="zh-CN"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Tier 0: CS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四大强校：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MIT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、斯坦福、卡内基梅隆、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加州伯克利</a:t>
            </a:r>
            <a:endParaRPr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Tier 1: 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学校非常出名：普林斯顿、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耶鲁等</a:t>
            </a:r>
            <a:endParaRPr lang="en-US" altLang="zh-CN"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457200">
              <a:buNone/>
            </a:pP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      </a:t>
            </a:r>
            <a:r>
              <a:rPr lang="zh-CN" altLang="en-US" sz="2000" dirty="0">
                <a:latin typeface="Merriweather" panose="00000500000000000000" charset="0"/>
                <a:cs typeface="Merriweather" panose="00000500000000000000" charset="0"/>
              </a:rPr>
              <a:t>或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CS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非常出名：康奈尔、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UIUC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、</a:t>
            </a:r>
            <a:r>
              <a:rPr sz="2000">
                <a:latin typeface="Merriweather" panose="00000500000000000000" charset="0"/>
                <a:cs typeface="Merriweather" panose="00000500000000000000" charset="0"/>
                <a:sym typeface="+mn-ea"/>
              </a:rPr>
              <a:t>佐治亚理工、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华盛顿西雅图、密歇根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安娜堡等</a:t>
            </a:r>
            <a:endParaRPr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Tier 2: 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学校比较出名：布朗</a:t>
            </a:r>
            <a:r>
              <a:rPr sz="2000">
                <a:latin typeface="Merriweather" panose="00000500000000000000" charset="0"/>
                <a:cs typeface="Merriweather" panose="00000500000000000000" charset="0"/>
                <a:sym typeface="+mn-ea"/>
              </a:rPr>
              <a:t>、芝</a:t>
            </a:r>
            <a:r>
              <a:rPr sz="2000">
                <a:latin typeface="Merriweather" panose="00000500000000000000" charset="0"/>
                <a:cs typeface="Merriweather" panose="00000500000000000000" charset="0"/>
                <a:sym typeface="+mn-ea"/>
              </a:rPr>
              <a:t>大、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 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西北</a:t>
            </a:r>
            <a:r>
              <a:rPr sz="2000">
                <a:latin typeface="Merriweather" panose="00000500000000000000" charset="0"/>
                <a:cs typeface="Merriweather" panose="00000500000000000000" charset="0"/>
                <a:sym typeface="+mn-ea"/>
              </a:rPr>
              <a:t>等</a:t>
            </a:r>
            <a:endParaRPr lang="en-US" altLang="zh-CN"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            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或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CS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比较出名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: 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加州圣地亚哥、威斯康辛、德州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奥斯汀等</a:t>
            </a:r>
            <a:endParaRPr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Tier 3: 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学校很好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型：约翰霍普金斯等</a:t>
            </a:r>
            <a:endParaRPr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457200">
              <a:buNone/>
            </a:pP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 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     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学校名气大型：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纽约大学等</a:t>
            </a:r>
            <a:endParaRPr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457200">
              <a:buNone/>
            </a:pP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 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     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学校、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CS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、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地理位置都不错型：南加州等</a:t>
            </a:r>
            <a:endParaRPr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457200">
              <a:buNone/>
            </a:pPr>
            <a:endParaRPr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457200">
              <a:buNone/>
            </a:pP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 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     </a:t>
            </a:r>
            <a:endParaRPr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endParaRPr sz="2000" dirty="0">
              <a:latin typeface="Merriweather" panose="00000500000000000000" charset="0"/>
              <a:cs typeface="Merriweather" panose="00000500000000000000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dirty="0"/>
              <a:t>美国学校</a:t>
            </a:r>
            <a:r>
              <a:rPr lang="en-US" altLang="zh-CN" dirty="0"/>
              <a:t>CS</a:t>
            </a:r>
            <a:r>
              <a:rPr dirty="0"/>
              <a:t>大概</a:t>
            </a:r>
            <a:r>
              <a:rPr dirty="0"/>
              <a:t>排名</a:t>
            </a:r>
            <a:endParaRPr dirty="0"/>
          </a:p>
        </p:txBody>
      </p:sp>
      <p:sp>
        <p:nvSpPr>
          <p:cNvPr id="4" name="Content Placeholder 1"/>
          <p:cNvSpPr>
            <a:spLocks noGrp="1"/>
          </p:cNvSpPr>
          <p:nvPr>
            <p:ph idx="3"/>
          </p:nvPr>
        </p:nvSpPr>
        <p:spPr>
          <a:xfrm>
            <a:off x="695960" y="1245235"/>
            <a:ext cx="11303000" cy="5612765"/>
          </a:xfrm>
        </p:spPr>
        <p:txBody>
          <a:bodyPr>
            <a:normAutofit/>
          </a:bodyPr>
          <a:p>
            <a:pPr marL="0" indent="0">
              <a:buNone/>
            </a:pP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Tier 4: Top30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里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CS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一般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的</a:t>
            </a:r>
            <a:endParaRPr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 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            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和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Top50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里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CS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比较好的</a:t>
            </a:r>
            <a:endParaRPr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Tier 5: Top50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里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CS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一般的</a:t>
            </a:r>
            <a:endParaRPr lang="en-US" altLang="zh-CN"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             Top100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里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CS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比较好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+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地理位置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好的</a:t>
            </a:r>
            <a:endParaRPr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Tier 6: Top100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里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CS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比较好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的</a:t>
            </a:r>
            <a:endParaRPr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Tier 7: Top100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里其他的</a:t>
            </a:r>
            <a:endParaRPr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 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            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和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Top200 R1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地理位置好或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CS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好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的</a:t>
            </a:r>
            <a:endParaRPr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endParaRPr sz="2000" dirty="0">
              <a:latin typeface="Merriweather" panose="00000500000000000000" charset="0"/>
              <a:cs typeface="Merriweather" panose="00000500000000000000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3"/>
          </p:nvPr>
        </p:nvSpPr>
        <p:spPr>
          <a:xfrm>
            <a:off x="695960" y="1245235"/>
            <a:ext cx="11303000" cy="54997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g(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学位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/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学制，专业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) = 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项目申请难度</a:t>
            </a:r>
            <a:endParaRPr lang="en-US" altLang="zh-CN"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endParaRPr lang="en-US" altLang="zh-CN"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学位：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MS: Master of Science (with/without Thesis Track) (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一年半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-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两年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)</a:t>
            </a:r>
            <a:endParaRPr lang="en-US" altLang="zh-CN"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457200">
              <a:buNone/>
            </a:pP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     MEng: Master of Engineering (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一年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-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两年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)</a:t>
            </a:r>
            <a:endParaRPr lang="en-US" altLang="zh-CN"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457200">
              <a:buNone/>
            </a:pP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     Professional Master (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一年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)</a:t>
            </a:r>
            <a:endParaRPr lang="en-US" altLang="zh-CN"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endParaRPr lang="en-US" altLang="zh-CN"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r>
              <a:rPr sz="2000">
                <a:latin typeface="Merriweather" panose="00000500000000000000" charset="0"/>
                <a:cs typeface="Merriweather" panose="00000500000000000000" charset="0"/>
                <a:sym typeface="+mn-ea"/>
              </a:rPr>
              <a:t>难度：</a:t>
            </a:r>
            <a:r>
              <a:rPr lang="en-US" altLang="zh-CN" sz="2000">
                <a:latin typeface="Merriweather" panose="00000500000000000000" charset="0"/>
                <a:cs typeface="Merriweather" panose="00000500000000000000" charset="0"/>
                <a:sym typeface="+mn-ea"/>
              </a:rPr>
              <a:t>MS with thesis &gt; MS no thesis &gt; MEng &gt; Professional Master</a:t>
            </a:r>
            <a:endParaRPr lang="en-US" altLang="zh-CN" sz="2000" dirty="0">
              <a:latin typeface="Merriweather" panose="00000500000000000000" charset="0"/>
              <a:cs typeface="Merriweather" panose="00000500000000000000" charset="0"/>
              <a:sym typeface="+mn-ea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 dirty="0"/>
              <a:t>常见</a:t>
            </a:r>
            <a:r>
              <a:rPr lang="en-US" altLang="zh-CN" dirty="0"/>
              <a:t>master</a:t>
            </a:r>
            <a:r>
              <a:rPr dirty="0"/>
              <a:t>项目及</a:t>
            </a:r>
            <a:r>
              <a:rPr dirty="0"/>
              <a:t>分析</a:t>
            </a: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3"/>
          </p:nvPr>
        </p:nvSpPr>
        <p:spPr>
          <a:xfrm>
            <a:off x="695960" y="1245235"/>
            <a:ext cx="11303000" cy="54997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sz="2000">
                <a:latin typeface="Merriweather" panose="00000500000000000000" charset="0"/>
                <a:cs typeface="Merriweather" panose="00000500000000000000" charset="0"/>
                <a:sym typeface="+mn-ea"/>
              </a:rPr>
              <a:t>专业：</a:t>
            </a:r>
            <a:r>
              <a:rPr lang="en-US" altLang="zh-CN" sz="2000">
                <a:latin typeface="Merriweather" panose="00000500000000000000" charset="0"/>
                <a:cs typeface="Merriweather" panose="00000500000000000000" charset="0"/>
                <a:sym typeface="+mn-ea"/>
              </a:rPr>
              <a:t>Computer Science (CS)</a:t>
            </a:r>
            <a:endParaRPr lang="en-US" altLang="zh-CN" sz="2000">
              <a:latin typeface="Merriweather" panose="00000500000000000000" charset="0"/>
              <a:cs typeface="Merriweather" panose="00000500000000000000" charset="0"/>
              <a:sym typeface="+mn-ea"/>
            </a:endParaRPr>
          </a:p>
          <a:p>
            <a:pPr marL="0" indent="457200">
              <a:buNone/>
            </a:pPr>
            <a:r>
              <a:rPr lang="en-US" altLang="zh-CN" sz="2000">
                <a:latin typeface="Merriweather" panose="00000500000000000000" charset="0"/>
                <a:cs typeface="Merriweather" panose="00000500000000000000" charset="0"/>
                <a:sym typeface="+mn-ea"/>
              </a:rPr>
              <a:t>     Electrical Computer Engineering (ECE/CE)</a:t>
            </a:r>
            <a:endParaRPr lang="en-US" altLang="zh-CN" sz="2000">
              <a:latin typeface="Merriweather" panose="00000500000000000000" charset="0"/>
              <a:cs typeface="Merriweather" panose="00000500000000000000" charset="0"/>
              <a:sym typeface="+mn-ea"/>
            </a:endParaRPr>
          </a:p>
          <a:p>
            <a:pPr marL="0" indent="457200">
              <a:buNone/>
            </a:pPr>
            <a:r>
              <a:rPr lang="en-US" altLang="zh-CN" sz="2000">
                <a:latin typeface="Merriweather" panose="00000500000000000000" charset="0"/>
                <a:cs typeface="Merriweather" panose="00000500000000000000" charset="0"/>
                <a:sym typeface="+mn-ea"/>
              </a:rPr>
              <a:t>     Data Science (DS)</a:t>
            </a:r>
            <a:endParaRPr lang="en-US" altLang="zh-CN" sz="2000" dirty="0">
              <a:latin typeface="Merriweather" panose="00000500000000000000" charset="0"/>
              <a:cs typeface="Merriweather" panose="00000500000000000000" charset="0"/>
              <a:sym typeface="+mn-ea"/>
            </a:endParaRPr>
          </a:p>
          <a:p>
            <a:pPr marL="0" indent="457200">
              <a:buNone/>
            </a:pPr>
            <a:r>
              <a:rPr lang="en-US" altLang="zh-CN" sz="2000">
                <a:latin typeface="Merriweather" panose="00000500000000000000" charset="0"/>
                <a:cs typeface="Merriweather" panose="00000500000000000000" charset="0"/>
                <a:sym typeface="+mn-ea"/>
              </a:rPr>
              <a:t>     Information Science/Information Management (IS/IM)</a:t>
            </a:r>
            <a:endParaRPr lang="en-US" altLang="zh-CN" sz="2000" dirty="0">
              <a:latin typeface="Merriweather" panose="00000500000000000000" charset="0"/>
              <a:cs typeface="Merriweather" panose="00000500000000000000" charset="0"/>
              <a:sym typeface="+mn-ea"/>
            </a:endParaRPr>
          </a:p>
          <a:p>
            <a:pPr marL="0" indent="457200">
              <a:buNone/>
            </a:pPr>
            <a:r>
              <a:rPr lang="en-US" altLang="zh-CN" sz="2000">
                <a:latin typeface="Merriweather" panose="00000500000000000000" charset="0"/>
                <a:cs typeface="Merriweather" panose="00000500000000000000" charset="0"/>
                <a:sym typeface="+mn-ea"/>
              </a:rPr>
              <a:t>     Biostatistics/Bioinformatics</a:t>
            </a:r>
            <a:endParaRPr lang="en-US" altLang="zh-CN" sz="2000">
              <a:latin typeface="Merriweather" panose="00000500000000000000" charset="0"/>
              <a:cs typeface="Merriweather" panose="00000500000000000000" charset="0"/>
              <a:sym typeface="+mn-ea"/>
            </a:endParaRPr>
          </a:p>
          <a:p>
            <a:pPr marL="0" indent="457200">
              <a:buNone/>
            </a:pPr>
            <a:r>
              <a:rPr lang="en-US" altLang="zh-CN" sz="2000">
                <a:latin typeface="Merriweather" panose="00000500000000000000" charset="0"/>
                <a:cs typeface="Merriweather" panose="00000500000000000000" charset="0"/>
                <a:sym typeface="+mn-ea"/>
              </a:rPr>
              <a:t>     </a:t>
            </a:r>
            <a:r>
              <a:rPr sz="2000">
                <a:latin typeface="Merriweather" panose="00000500000000000000" charset="0"/>
                <a:cs typeface="Merriweather" panose="00000500000000000000" charset="0"/>
                <a:sym typeface="+mn-ea"/>
              </a:rPr>
              <a:t>交叉学科：</a:t>
            </a:r>
            <a:r>
              <a:rPr lang="en-US" altLang="zh-CN" sz="2000">
                <a:latin typeface="Merriweather" panose="00000500000000000000" charset="0"/>
                <a:cs typeface="Merriweather" panose="00000500000000000000" charset="0"/>
                <a:sym typeface="+mn-ea"/>
              </a:rPr>
              <a:t>Health Data Science</a:t>
            </a:r>
            <a:r>
              <a:rPr sz="2000">
                <a:latin typeface="Merriweather" panose="00000500000000000000" charset="0"/>
                <a:cs typeface="Merriweather" panose="00000500000000000000" charset="0"/>
                <a:sym typeface="+mn-ea"/>
              </a:rPr>
              <a:t>、</a:t>
            </a:r>
            <a:r>
              <a:rPr lang="en-US" altLang="zh-CN" sz="2000">
                <a:latin typeface="Merriweather" panose="00000500000000000000" charset="0"/>
                <a:cs typeface="Merriweather" panose="00000500000000000000" charset="0"/>
                <a:sym typeface="+mn-ea"/>
              </a:rPr>
              <a:t>Data Science and Public Policy</a:t>
            </a:r>
            <a:r>
              <a:rPr sz="2000">
                <a:latin typeface="Merriweather" panose="00000500000000000000" charset="0"/>
                <a:cs typeface="Merriweather" panose="00000500000000000000" charset="0"/>
                <a:sym typeface="+mn-ea"/>
              </a:rPr>
              <a:t>等</a:t>
            </a:r>
            <a:endParaRPr lang="en-US" altLang="zh-CN" sz="2000">
              <a:latin typeface="Merriweather" panose="00000500000000000000" charset="0"/>
              <a:cs typeface="Merriweather" panose="00000500000000000000" charset="0"/>
              <a:sym typeface="+mn-ea"/>
            </a:endParaRPr>
          </a:p>
          <a:p>
            <a:pPr marL="0" indent="0">
              <a:buNone/>
            </a:pPr>
            <a:endParaRPr lang="en-US" altLang="zh-CN" sz="2000">
              <a:latin typeface="Merriweather" panose="00000500000000000000" charset="0"/>
              <a:cs typeface="Merriweather" panose="00000500000000000000" charset="0"/>
              <a:sym typeface="+mn-ea"/>
            </a:endParaRPr>
          </a:p>
          <a:p>
            <a:pPr marL="0" indent="0">
              <a:buNone/>
            </a:pPr>
            <a:r>
              <a:rPr sz="2000">
                <a:latin typeface="Merriweather" panose="00000500000000000000" charset="0"/>
                <a:cs typeface="Merriweather" panose="00000500000000000000" charset="0"/>
                <a:sym typeface="+mn-ea"/>
              </a:rPr>
              <a:t>学位与专业的排列组合</a:t>
            </a:r>
            <a:r>
              <a:rPr lang="en-US" altLang="zh-CN" sz="2000">
                <a:latin typeface="Merriweather" panose="00000500000000000000" charset="0"/>
                <a:cs typeface="Merriweather" panose="00000500000000000000" charset="0"/>
                <a:sym typeface="+mn-ea"/>
              </a:rPr>
              <a:t> = </a:t>
            </a:r>
            <a:r>
              <a:rPr sz="2000">
                <a:latin typeface="Merriweather" panose="00000500000000000000" charset="0"/>
                <a:cs typeface="Merriweather" panose="00000500000000000000" charset="0"/>
                <a:sym typeface="+mn-ea"/>
              </a:rPr>
              <a:t>项目：</a:t>
            </a:r>
            <a:r>
              <a:rPr lang="en-US" altLang="zh-CN" sz="2000">
                <a:latin typeface="Merriweather" panose="00000500000000000000" charset="0"/>
                <a:cs typeface="Merriweather" panose="00000500000000000000" charset="0"/>
                <a:sym typeface="+mn-ea"/>
              </a:rPr>
              <a:t>MSCS, MSIM, MCS(Master of Computer Science) </a:t>
            </a:r>
            <a:endParaRPr sz="2000" dirty="0">
              <a:latin typeface="Merriweather" panose="00000500000000000000" charset="0"/>
              <a:cs typeface="Merriweather" panose="00000500000000000000" charset="0"/>
              <a:sym typeface="+mn-ea"/>
            </a:endParaRPr>
          </a:p>
          <a:p>
            <a:pPr marL="0" indent="0">
              <a:buNone/>
            </a:pPr>
            <a:r>
              <a:rPr sz="2000" dirty="0">
                <a:latin typeface="Merriweather" panose="00000500000000000000" charset="0"/>
                <a:cs typeface="Merriweather" panose="00000500000000000000" charset="0"/>
                <a:sym typeface="+mn-ea"/>
              </a:rPr>
              <a:t>项目难度：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  <a:sym typeface="+mn-ea"/>
              </a:rPr>
              <a:t>CS &gt; ECE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  <a:sym typeface="+mn-ea"/>
              </a:rPr>
              <a:t>、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  <a:sym typeface="+mn-ea"/>
              </a:rPr>
              <a:t>DS &gt; IS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  <a:sym typeface="+mn-ea"/>
              </a:rPr>
              <a:t>、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  <a:sym typeface="+mn-ea"/>
              </a:rPr>
              <a:t>Biostatistics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  <a:sym typeface="+mn-ea"/>
              </a:rPr>
              <a:t>、交叉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  <a:sym typeface="+mn-ea"/>
              </a:rPr>
              <a:t>学科</a:t>
            </a:r>
            <a:endParaRPr sz="2000" dirty="0">
              <a:latin typeface="Merriweather" panose="00000500000000000000" charset="0"/>
              <a:cs typeface="Merriweather" panose="00000500000000000000" charset="0"/>
              <a:sym typeface="+mn-ea"/>
            </a:endParaRPr>
          </a:p>
          <a:p>
            <a:pPr marL="0" indent="457200">
              <a:buNone/>
            </a:pPr>
            <a:r>
              <a:rPr sz="2000" dirty="0">
                <a:latin typeface="Merriweather" panose="00000500000000000000" charset="0"/>
                <a:cs typeface="Merriweather" panose="00000500000000000000" charset="0"/>
                <a:sym typeface="+mn-ea"/>
              </a:rPr>
              <a:t> 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  <a:sym typeface="+mn-ea"/>
              </a:rPr>
              <a:t>          </a:t>
            </a:r>
            <a:r>
              <a:rPr lang="en-US" altLang="zh-CN" sz="2000">
                <a:latin typeface="Merriweather" panose="00000500000000000000" charset="0"/>
                <a:cs typeface="Merriweather" panose="00000500000000000000" charset="0"/>
                <a:sym typeface="+mn-ea"/>
              </a:rPr>
              <a:t>MS with thesis &gt; MS no thesis &gt; MEng &gt; Professional Master</a:t>
            </a:r>
            <a:endParaRPr sz="2000" dirty="0">
              <a:latin typeface="Merriweather" panose="00000500000000000000" charset="0"/>
              <a:cs typeface="Merriweather" panose="00000500000000000000" charset="0"/>
              <a:sym typeface="+mn-ea"/>
            </a:endParaRPr>
          </a:p>
          <a:p>
            <a:pPr marL="0" indent="457200">
              <a:buNone/>
            </a:pPr>
            <a:endParaRPr lang="en-US" altLang="zh-CN" sz="2000" dirty="0">
              <a:latin typeface="Merriweather" panose="00000500000000000000" charset="0"/>
              <a:cs typeface="Merriweather" panose="00000500000000000000" charset="0"/>
              <a:sym typeface="+mn-ea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 dirty="0"/>
              <a:t>常见</a:t>
            </a:r>
            <a:r>
              <a:rPr lang="en-US" altLang="zh-CN" dirty="0"/>
              <a:t>master</a:t>
            </a:r>
            <a:r>
              <a:rPr dirty="0"/>
              <a:t>项目及</a:t>
            </a:r>
            <a:r>
              <a:rPr dirty="0"/>
              <a:t>分析</a:t>
            </a:r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dirty="0"/>
              <a:t>项目</a:t>
            </a:r>
            <a:r>
              <a:rPr dirty="0"/>
              <a:t>选择</a:t>
            </a:r>
            <a:endParaRPr dirty="0"/>
          </a:p>
        </p:txBody>
      </p:sp>
      <p:sp>
        <p:nvSpPr>
          <p:cNvPr id="4" name="Content Placeholder 1"/>
          <p:cNvSpPr>
            <a:spLocks noGrp="1"/>
          </p:cNvSpPr>
          <p:nvPr/>
        </p:nvSpPr>
        <p:spPr>
          <a:xfrm>
            <a:off x="695960" y="1202690"/>
            <a:ext cx="11303000" cy="493141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449580" marR="0" lvl="1" indent="-231775" algn="l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kern="1200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</a:defRPr>
            </a:lvl2pPr>
            <a:lvl3pPr marL="719455" marR="0" lvl="2" indent="-27622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kern="1200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</a:defRPr>
            </a:lvl3pPr>
            <a:lvl4pPr marL="987425" marR="0" lvl="3" indent="-262255" algn="l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 algn="l"/>
              </a:tabLst>
              <a:defRPr kumimoji="0" sz="1400" b="0" i="0" u="none" strike="noStrike" kern="1200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</a:defRPr>
            </a:lvl4pPr>
            <a:lvl5pPr marL="1256030" marR="0" lvl="4" indent="-26225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kern="1200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</a:defRPr>
            </a:lvl5pPr>
            <a:lvl6pPr marL="2514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想上好学校就选差项目，想上好项目就选差学校！</a:t>
            </a:r>
            <a:endParaRPr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r>
              <a:rPr sz="2000">
                <a:latin typeface="Merriweather" panose="00000500000000000000" charset="0"/>
                <a:cs typeface="Merriweather" panose="00000500000000000000" charset="0"/>
                <a:sym typeface="+mn-ea"/>
              </a:rPr>
              <a:t>好学校还是好项目一般只能二选一！</a:t>
            </a:r>
            <a:endParaRPr sz="2000">
              <a:latin typeface="Merriweather" panose="00000500000000000000" charset="0"/>
              <a:cs typeface="Merriweather" panose="00000500000000000000" charset="0"/>
              <a:sym typeface="+mn-ea"/>
            </a:endParaRPr>
          </a:p>
          <a:p>
            <a:pPr marL="0" indent="0">
              <a:buNone/>
            </a:pPr>
            <a:endParaRPr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但同时也要想清楚自己适合什么，确保每一个选的项目录了自己都会去上。同时注意冲、稳、保的选校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规则</a:t>
            </a:r>
            <a:endParaRPr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endParaRPr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endParaRPr sz="2000" dirty="0">
              <a:latin typeface="Merriweather" panose="00000500000000000000" charset="0"/>
              <a:cs typeface="Merriweather" panose="00000500000000000000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/>
          <p:cNvSpPr>
            <a:spLocks noGrp="1"/>
          </p:cNvSpPr>
          <p:nvPr>
            <p:ph type="body" sz="quarter" idx="17"/>
            <p:custDataLst>
              <p:tags r:id="rId1"/>
            </p:custDataLst>
          </p:nvPr>
        </p:nvSpPr>
        <p:spPr>
          <a:xfrm>
            <a:off x="2273299" y="4275976"/>
            <a:ext cx="7589519" cy="656600"/>
          </a:xfrm>
        </p:spPr>
        <p:txBody>
          <a:bodyPr/>
          <a:lstStyle/>
          <a:p>
            <a:r>
              <a:rPr lang="en-US" altLang="zh-CN" dirty="0"/>
              <a:t>2020 MCS </a:t>
            </a:r>
            <a:r>
              <a:rPr lang="zh-CN" altLang="en-US" dirty="0"/>
              <a:t>刘小奇</a:t>
            </a:r>
            <a:endParaRPr lang="zh-CN" altLang="en-US" dirty="0"/>
          </a:p>
        </p:txBody>
      </p:sp>
      <p:sp>
        <p:nvSpPr>
          <p:cNvPr id="3" name="标题 7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1550306" y="2447455"/>
            <a:ext cx="9091387" cy="131702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lang="zh-CN" altLang="en-US" sz="7200" b="0" i="0" u="none" strike="noStrike" kern="1200" cap="none" spc="0" normalizeH="0" baseline="0" noProof="1" dirty="0" smtClean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r>
              <a:rPr lang="en-US" altLang="zh-CN" sz="4800" dirty="0"/>
              <a:t>2.</a:t>
            </a:r>
            <a:r>
              <a:rPr lang="zh-CN" altLang="en-US" sz="4800" dirty="0"/>
              <a:t> </a:t>
            </a:r>
            <a:r>
              <a:rPr lang="zh-CN" altLang="en-US" sz="4800" dirty="0"/>
              <a:t>计算机申博</a:t>
            </a:r>
            <a:r>
              <a:rPr lang="zh-CN" altLang="en-US" sz="4800" dirty="0"/>
              <a:t>选校</a:t>
            </a:r>
            <a:endParaRPr lang="zh-CN" altLang="en-US" sz="4800" dirty="0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3"/>
          </p:nvPr>
        </p:nvSpPr>
        <p:spPr>
          <a:xfrm>
            <a:off x="695960" y="1079500"/>
            <a:ext cx="11303000" cy="56857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和硕士的最大区别：一个你给学校钱、一个学校给你钱</a:t>
            </a:r>
            <a:endParaRPr lang="en-US" altLang="zh-CN"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90%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美国博士都是全奖录取：免学费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+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医疗保险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+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生活费（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5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年）</a:t>
            </a:r>
            <a:endParaRPr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endParaRPr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因此导致美国博士申请非常难，直博不只是在和国内优秀的本科生竞争，更多的是在和国内外优秀的研究生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竞争。</a:t>
            </a:r>
            <a:endParaRPr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endParaRPr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博士要求：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GPA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过线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+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科研经验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/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论文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+2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封以上强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推荐信</a:t>
            </a:r>
            <a:endParaRPr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endParaRPr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connection &gt; 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推荐信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 &gt; 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科研经验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 &gt; GPA &gt; </a:t>
            </a:r>
            <a:r>
              <a:rPr sz="2000" dirty="0">
                <a:latin typeface="Merriweather" panose="00000500000000000000" charset="0"/>
                <a:cs typeface="Merriweather" panose="00000500000000000000" charset="0"/>
              </a:rPr>
              <a:t>语言、</a:t>
            </a:r>
            <a:r>
              <a:rPr lang="en-US" altLang="zh-CN" sz="2000" dirty="0">
                <a:latin typeface="Merriweather" panose="00000500000000000000" charset="0"/>
                <a:cs typeface="Merriweather" panose="00000500000000000000" charset="0"/>
              </a:rPr>
              <a:t>GRE</a:t>
            </a:r>
            <a:endParaRPr lang="en-US" altLang="zh-CN" sz="2000" dirty="0">
              <a:latin typeface="Merriweather" panose="00000500000000000000" charset="0"/>
              <a:cs typeface="Merriweather" panose="00000500000000000000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dirty="0"/>
              <a:t>美国</a:t>
            </a:r>
            <a:r>
              <a:rPr dirty="0"/>
              <a:t>博士</a:t>
            </a:r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3"/>
          </p:nvPr>
        </p:nvSpPr>
        <p:spPr>
          <a:xfrm>
            <a:off x="695960" y="1079500"/>
            <a:ext cx="11303000" cy="56857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000">
                <a:latin typeface="Merriweather" panose="00000500000000000000" charset="0"/>
                <a:cs typeface="Merriweather" panose="00000500000000000000" charset="0"/>
                <a:sym typeface="+mn-ea"/>
              </a:rPr>
              <a:t>Tier 5: Top50</a:t>
            </a:r>
            <a:r>
              <a:rPr sz="2000">
                <a:latin typeface="Merriweather" panose="00000500000000000000" charset="0"/>
                <a:cs typeface="Merriweather" panose="00000500000000000000" charset="0"/>
                <a:sym typeface="+mn-ea"/>
              </a:rPr>
              <a:t>里</a:t>
            </a:r>
            <a:r>
              <a:rPr lang="en-US" altLang="zh-CN" sz="2000">
                <a:latin typeface="Merriweather" panose="00000500000000000000" charset="0"/>
                <a:cs typeface="Merriweather" panose="00000500000000000000" charset="0"/>
                <a:sym typeface="+mn-ea"/>
              </a:rPr>
              <a:t>CS</a:t>
            </a:r>
            <a:r>
              <a:rPr sz="2000">
                <a:latin typeface="Merriweather" panose="00000500000000000000" charset="0"/>
                <a:cs typeface="Merriweather" panose="00000500000000000000" charset="0"/>
                <a:sym typeface="+mn-ea"/>
              </a:rPr>
              <a:t>一般的</a:t>
            </a:r>
            <a:endParaRPr lang="en-US" altLang="zh-CN"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r>
              <a:rPr lang="en-US" altLang="zh-CN" sz="2000">
                <a:latin typeface="Merriweather" panose="00000500000000000000" charset="0"/>
                <a:cs typeface="Merriweather" panose="00000500000000000000" charset="0"/>
                <a:sym typeface="+mn-ea"/>
              </a:rPr>
              <a:t>             Top100</a:t>
            </a:r>
            <a:r>
              <a:rPr sz="2000">
                <a:latin typeface="Merriweather" panose="00000500000000000000" charset="0"/>
                <a:cs typeface="Merriweather" panose="00000500000000000000" charset="0"/>
                <a:sym typeface="+mn-ea"/>
              </a:rPr>
              <a:t>里</a:t>
            </a:r>
            <a:r>
              <a:rPr lang="en-US" altLang="zh-CN" sz="2000">
                <a:latin typeface="Merriweather" panose="00000500000000000000" charset="0"/>
                <a:cs typeface="Merriweather" panose="00000500000000000000" charset="0"/>
                <a:sym typeface="+mn-ea"/>
              </a:rPr>
              <a:t>CS</a:t>
            </a:r>
            <a:r>
              <a:rPr sz="2000">
                <a:latin typeface="Merriweather" panose="00000500000000000000" charset="0"/>
                <a:cs typeface="Merriweather" panose="00000500000000000000" charset="0"/>
                <a:sym typeface="+mn-ea"/>
              </a:rPr>
              <a:t>比较好</a:t>
            </a:r>
            <a:r>
              <a:rPr lang="en-US" altLang="zh-CN" sz="2000">
                <a:latin typeface="Merriweather" panose="00000500000000000000" charset="0"/>
                <a:cs typeface="Merriweather" panose="00000500000000000000" charset="0"/>
                <a:sym typeface="+mn-ea"/>
              </a:rPr>
              <a:t>+</a:t>
            </a:r>
            <a:r>
              <a:rPr sz="2000">
                <a:latin typeface="Merriweather" panose="00000500000000000000" charset="0"/>
                <a:cs typeface="Merriweather" panose="00000500000000000000" charset="0"/>
                <a:sym typeface="+mn-ea"/>
              </a:rPr>
              <a:t>地理位置好的</a:t>
            </a:r>
            <a:endParaRPr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r>
              <a:rPr lang="en-US" altLang="zh-CN" sz="2000">
                <a:latin typeface="Merriweather" panose="00000500000000000000" charset="0"/>
                <a:cs typeface="Merriweather" panose="00000500000000000000" charset="0"/>
                <a:sym typeface="+mn-ea"/>
              </a:rPr>
              <a:t>Tier 6: Top100</a:t>
            </a:r>
            <a:r>
              <a:rPr sz="2000">
                <a:latin typeface="Merriweather" panose="00000500000000000000" charset="0"/>
                <a:cs typeface="Merriweather" panose="00000500000000000000" charset="0"/>
                <a:sym typeface="+mn-ea"/>
              </a:rPr>
              <a:t>里</a:t>
            </a:r>
            <a:r>
              <a:rPr lang="en-US" altLang="zh-CN" sz="2000">
                <a:latin typeface="Merriweather" panose="00000500000000000000" charset="0"/>
                <a:cs typeface="Merriweather" panose="00000500000000000000" charset="0"/>
                <a:sym typeface="+mn-ea"/>
              </a:rPr>
              <a:t>CS</a:t>
            </a:r>
            <a:r>
              <a:rPr sz="2000">
                <a:latin typeface="Merriweather" panose="00000500000000000000" charset="0"/>
                <a:cs typeface="Merriweather" panose="00000500000000000000" charset="0"/>
                <a:sym typeface="+mn-ea"/>
              </a:rPr>
              <a:t>比较好的</a:t>
            </a:r>
            <a:endParaRPr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r>
              <a:rPr lang="en-US" altLang="zh-CN" sz="2000">
                <a:latin typeface="Merriweather" panose="00000500000000000000" charset="0"/>
                <a:cs typeface="Merriweather" panose="00000500000000000000" charset="0"/>
                <a:sym typeface="+mn-ea"/>
              </a:rPr>
              <a:t>Tier 7: Top100</a:t>
            </a:r>
            <a:r>
              <a:rPr sz="2000">
                <a:latin typeface="Merriweather" panose="00000500000000000000" charset="0"/>
                <a:cs typeface="Merriweather" panose="00000500000000000000" charset="0"/>
                <a:sym typeface="+mn-ea"/>
              </a:rPr>
              <a:t>里其他的</a:t>
            </a:r>
            <a:endParaRPr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r>
              <a:rPr sz="2000">
                <a:latin typeface="Merriweather" panose="00000500000000000000" charset="0"/>
                <a:cs typeface="Merriweather" panose="00000500000000000000" charset="0"/>
                <a:sym typeface="+mn-ea"/>
              </a:rPr>
              <a:t> </a:t>
            </a:r>
            <a:r>
              <a:rPr lang="en-US" altLang="zh-CN" sz="2000">
                <a:latin typeface="Merriweather" panose="00000500000000000000" charset="0"/>
                <a:cs typeface="Merriweather" panose="00000500000000000000" charset="0"/>
                <a:sym typeface="+mn-ea"/>
              </a:rPr>
              <a:t>            </a:t>
            </a:r>
            <a:r>
              <a:rPr sz="2000">
                <a:latin typeface="Merriweather" panose="00000500000000000000" charset="0"/>
                <a:cs typeface="Merriweather" panose="00000500000000000000" charset="0"/>
                <a:sym typeface="+mn-ea"/>
              </a:rPr>
              <a:t>和</a:t>
            </a:r>
            <a:r>
              <a:rPr lang="en-US" altLang="zh-CN" sz="2000">
                <a:latin typeface="Merriweather" panose="00000500000000000000" charset="0"/>
                <a:cs typeface="Merriweather" panose="00000500000000000000" charset="0"/>
                <a:sym typeface="+mn-ea"/>
              </a:rPr>
              <a:t>Top200 R1</a:t>
            </a:r>
            <a:r>
              <a:rPr sz="2000">
                <a:latin typeface="Merriweather" panose="00000500000000000000" charset="0"/>
                <a:cs typeface="Merriweather" panose="00000500000000000000" charset="0"/>
                <a:sym typeface="+mn-ea"/>
              </a:rPr>
              <a:t>地理位置好或</a:t>
            </a:r>
            <a:r>
              <a:rPr lang="en-US" altLang="zh-CN" sz="2000">
                <a:latin typeface="Merriweather" panose="00000500000000000000" charset="0"/>
                <a:cs typeface="Merriweather" panose="00000500000000000000" charset="0"/>
                <a:sym typeface="+mn-ea"/>
              </a:rPr>
              <a:t>CS</a:t>
            </a:r>
            <a:r>
              <a:rPr sz="2000">
                <a:latin typeface="Merriweather" panose="00000500000000000000" charset="0"/>
                <a:cs typeface="Merriweather" panose="00000500000000000000" charset="0"/>
                <a:sym typeface="+mn-ea"/>
              </a:rPr>
              <a:t>好的</a:t>
            </a:r>
            <a:endParaRPr sz="2000" dirty="0">
              <a:latin typeface="Merriweather" panose="00000500000000000000" charset="0"/>
              <a:cs typeface="Merriweather" panose="00000500000000000000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dirty="0"/>
              <a:t>美国博士</a:t>
            </a:r>
            <a:r>
              <a:rPr dirty="0"/>
              <a:t>选校</a:t>
            </a:r>
            <a:endParaRPr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3"/>
          </p:nvPr>
        </p:nvSpPr>
        <p:spPr>
          <a:xfrm>
            <a:off x="695960" y="1079500"/>
            <a:ext cx="11303000" cy="56857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sz="2000">
                <a:latin typeface="Merriweather" panose="00000500000000000000" charset="0"/>
                <a:cs typeface="Merriweather" panose="00000500000000000000" charset="0"/>
                <a:sym typeface="+mn-ea"/>
              </a:rPr>
              <a:t>选导师：</a:t>
            </a:r>
            <a:r>
              <a:rPr lang="en-US" altLang="zh-CN" sz="2000">
                <a:latin typeface="Merriweather" panose="00000500000000000000" charset="0"/>
                <a:cs typeface="Merriweather" panose="00000500000000000000" charset="0"/>
                <a:sym typeface="+mn-ea"/>
              </a:rPr>
              <a:t>csranking</a:t>
            </a:r>
            <a:r>
              <a:rPr sz="2000">
                <a:latin typeface="Merriweather" panose="00000500000000000000" charset="0"/>
                <a:cs typeface="Merriweather" panose="00000500000000000000" charset="0"/>
                <a:sym typeface="+mn-ea"/>
              </a:rPr>
              <a:t>上有产出的（有顶会的）小导，个人主页中写着招</a:t>
            </a:r>
            <a:r>
              <a:rPr lang="en-US" altLang="zh-CN" sz="2000">
                <a:latin typeface="Merriweather" panose="00000500000000000000" charset="0"/>
                <a:cs typeface="Merriweather" panose="00000500000000000000" charset="0"/>
                <a:sym typeface="+mn-ea"/>
              </a:rPr>
              <a:t>PhD</a:t>
            </a:r>
            <a:r>
              <a:rPr sz="2000">
                <a:latin typeface="Merriweather" panose="00000500000000000000" charset="0"/>
                <a:cs typeface="Merriweather" panose="00000500000000000000" charset="0"/>
                <a:sym typeface="+mn-ea"/>
              </a:rPr>
              <a:t>的。</a:t>
            </a:r>
            <a:endParaRPr sz="2000">
              <a:latin typeface="Merriweather" panose="00000500000000000000" charset="0"/>
              <a:cs typeface="Merriweather" panose="00000500000000000000" charset="0"/>
              <a:sym typeface="+mn-ea"/>
            </a:endParaRPr>
          </a:p>
          <a:p>
            <a:pPr marL="0" indent="0">
              <a:buNone/>
            </a:pPr>
            <a:endParaRPr sz="2000">
              <a:latin typeface="Merriweather" panose="00000500000000000000" charset="0"/>
              <a:cs typeface="Merriweather" panose="00000500000000000000" charset="0"/>
              <a:sym typeface="+mn-ea"/>
            </a:endParaRPr>
          </a:p>
          <a:p>
            <a:pPr marL="0" indent="0">
              <a:buNone/>
            </a:pPr>
            <a:r>
              <a:rPr sz="2000">
                <a:latin typeface="Merriweather" panose="00000500000000000000" charset="0"/>
                <a:cs typeface="Merriweather" panose="00000500000000000000" charset="0"/>
                <a:sym typeface="+mn-ea"/>
              </a:rPr>
              <a:t>陶瓷实操</a:t>
            </a:r>
            <a:r>
              <a:rPr sz="2000">
                <a:latin typeface="Merriweather" panose="00000500000000000000" charset="0"/>
                <a:cs typeface="Merriweather" panose="00000500000000000000" charset="0"/>
                <a:sym typeface="+mn-ea"/>
              </a:rPr>
              <a:t>教学</a:t>
            </a:r>
            <a:endParaRPr sz="2000">
              <a:latin typeface="Merriweather" panose="00000500000000000000" charset="0"/>
              <a:cs typeface="Merriweather" panose="00000500000000000000" charset="0"/>
              <a:sym typeface="+mn-ea"/>
            </a:endParaRPr>
          </a:p>
          <a:p>
            <a:pPr marL="0" indent="0">
              <a:buNone/>
            </a:pPr>
            <a:r>
              <a:rPr lang="en-US" altLang="zh-CN" sz="2000">
                <a:latin typeface="Merriweather" panose="00000500000000000000" charset="0"/>
                <a:cs typeface="Merriweather" panose="00000500000000000000" charset="0"/>
                <a:sym typeface="+mn-ea"/>
              </a:rPr>
              <a:t>https://moodle.gtiit.edu.cn/moodle/mod/folder/view.php?id=43887</a:t>
            </a:r>
            <a:endParaRPr lang="en-US" altLang="zh-CN" sz="2000">
              <a:latin typeface="Merriweather" panose="00000500000000000000" charset="0"/>
              <a:cs typeface="Merriweather" panose="00000500000000000000" charset="0"/>
              <a:sym typeface="+mn-ea"/>
            </a:endParaRPr>
          </a:p>
          <a:p>
            <a:pPr marL="0" indent="0">
              <a:buNone/>
            </a:pPr>
            <a:endParaRPr lang="en-US" altLang="zh-CN" sz="2000">
              <a:latin typeface="Merriweather" panose="00000500000000000000" charset="0"/>
              <a:cs typeface="Merriweather" panose="00000500000000000000" charset="0"/>
              <a:sym typeface="+mn-ea"/>
            </a:endParaRPr>
          </a:p>
          <a:p>
            <a:pPr marL="0" indent="0">
              <a:buNone/>
            </a:pPr>
            <a:r>
              <a:rPr sz="2000">
                <a:latin typeface="Merriweather" panose="00000500000000000000" charset="0"/>
                <a:cs typeface="Merriweather" panose="00000500000000000000" charset="0"/>
                <a:sym typeface="+mn-ea"/>
              </a:rPr>
              <a:t>美国大学计算机专业教授出身汇总：</a:t>
            </a:r>
            <a:endParaRPr lang="en-US" altLang="zh-CN"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r>
              <a:rPr lang="en-US" altLang="zh-CN" sz="2000">
                <a:latin typeface="Merriweather" panose="00000500000000000000" charset="0"/>
                <a:cs typeface="Merriweather" panose="00000500000000000000" charset="0"/>
                <a:sym typeface="+mn-ea"/>
              </a:rPr>
              <a:t>https://drafty.cs.brown.edu/csprofessors</a:t>
            </a:r>
            <a:endParaRPr lang="en-US" altLang="zh-CN" sz="2000" dirty="0">
              <a:latin typeface="Merriweather" panose="00000500000000000000" charset="0"/>
              <a:cs typeface="Merriweather" panose="00000500000000000000" charset="0"/>
            </a:endParaRPr>
          </a:p>
          <a:p>
            <a:pPr marL="0" indent="0">
              <a:buNone/>
            </a:pPr>
            <a:endParaRPr lang="en-US" altLang="zh-CN" sz="2000">
              <a:latin typeface="Merriweather" panose="00000500000000000000" charset="0"/>
              <a:cs typeface="Merriweather" panose="00000500000000000000" charset="0"/>
              <a:sym typeface="+mn-ea"/>
            </a:endParaRPr>
          </a:p>
          <a:p>
            <a:pPr marL="0" indent="0">
              <a:buNone/>
            </a:pPr>
            <a:r>
              <a:rPr sz="2000">
                <a:latin typeface="Merriweather" panose="00000500000000000000" charset="0"/>
                <a:cs typeface="Merriweather" panose="00000500000000000000" charset="0"/>
                <a:sym typeface="+mn-ea"/>
              </a:rPr>
              <a:t>博士申请有很多玄学，没有直博也没关系，先上一个</a:t>
            </a:r>
            <a:r>
              <a:rPr lang="en-US" altLang="zh-CN" sz="2000">
                <a:latin typeface="Merriweather" panose="00000500000000000000" charset="0"/>
                <a:cs typeface="Merriweather" panose="00000500000000000000" charset="0"/>
                <a:sym typeface="+mn-ea"/>
              </a:rPr>
              <a:t>master</a:t>
            </a:r>
            <a:r>
              <a:rPr sz="2000">
                <a:latin typeface="Merriweather" panose="00000500000000000000" charset="0"/>
                <a:cs typeface="Merriweather" panose="00000500000000000000" charset="0"/>
                <a:sym typeface="+mn-ea"/>
              </a:rPr>
              <a:t>做更多科研项目，之后肯定能申一个</a:t>
            </a:r>
            <a:r>
              <a:rPr sz="2000">
                <a:latin typeface="Merriweather" panose="00000500000000000000" charset="0"/>
                <a:cs typeface="Merriweather" panose="00000500000000000000" charset="0"/>
                <a:sym typeface="+mn-ea"/>
              </a:rPr>
              <a:t>更好的。</a:t>
            </a:r>
            <a:endParaRPr sz="2000">
              <a:latin typeface="Merriweather" panose="00000500000000000000" charset="0"/>
              <a:cs typeface="Merriweather" panose="00000500000000000000" charset="0"/>
              <a:sym typeface="+mn-ea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dirty="0"/>
              <a:t>博士</a:t>
            </a:r>
            <a:r>
              <a:rPr dirty="0"/>
              <a:t>陶瓷</a:t>
            </a:r>
            <a:endParaRPr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>
          <a:xfrm>
            <a:off x="2273300" y="1901190"/>
            <a:ext cx="8413750" cy="1709420"/>
          </a:xfrm>
        </p:spPr>
        <p:txBody>
          <a:bodyPr>
            <a:normAutofit/>
          </a:bodyPr>
          <a:lstStyle/>
          <a:p>
            <a:r>
              <a:rPr lang="en-US" altLang="zh-CN" dirty="0"/>
              <a:t>Thank you!</a:t>
            </a:r>
            <a:endParaRPr lang="en-US" altLang="zh-CN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2273299" y="4275976"/>
            <a:ext cx="7589519" cy="656600"/>
          </a:xfrm>
        </p:spPr>
        <p:txBody>
          <a:bodyPr/>
          <a:lstStyle/>
          <a:p>
            <a:r>
              <a:rPr lang="en-US" altLang="zh-CN" dirty="0"/>
              <a:t>2020 MCS </a:t>
            </a:r>
            <a:r>
              <a:rPr lang="zh-CN" altLang="en-US" dirty="0"/>
              <a:t>刘小奇</a:t>
            </a:r>
            <a:endParaRPr lang="zh-CN" altLang="en-US" dirty="0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SHADOW_SCHEMECOLOR_INDEX_BRIGHTNESS" val="-0.5"/>
  <p:tag name="KSO_WM_UNIT_SHADOW_SCHEMECOLOR_INDEX" val="14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3.0"/>
</p:tagLst>
</file>

<file path=ppt/tags/tag3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SHADOW_SCHEMECOLOR_INDEX_BRIGHTNESS" val="-0.5"/>
  <p:tag name="KSO_WM_UNIT_SHADOW_SCHEMECOLOR_INDEX" val="14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3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3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3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3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8"/>
  <p:tag name="KSO_WM_UNIT_ID" val="_1*i*8"/>
  <p:tag name="KSO_WM_UNIT_LAYERLEVEL" val="1"/>
  <p:tag name="KSO_WM_TAG_VERSION" val="3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9"/>
  <p:tag name="KSO_WM_UNIT_ID" val="_1*i*9"/>
  <p:tag name="KSO_WM_UNIT_LAYERLEVEL" val="1"/>
  <p:tag name="KSO_WM_TAG_VERSION" val="3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10"/>
  <p:tag name="KSO_WM_UNIT_ID" val="_1*i*10"/>
  <p:tag name="KSO_WM_UNIT_LAYERLEVEL" val="1"/>
  <p:tag name="KSO_WM_TAG_VERSION" val="3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3.0"/>
</p:tagLst>
</file>

<file path=ppt/tags/tag1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PRESET_TEXT" val="单击此处编辑母版文本样式&#10;第二级&#10;第三级&#10;第四级&#10;第五级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  <p:tag name="KSO_WM_UNIT_CONTENT_GROUP_TYPE" val="titlestyle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SHADOW_SCHEMECOLOR_INDEX_BRIGHTNESS" val="-0.5"/>
  <p:tag name="KSO_WM_UNIT_SHADOW_SCHEMECOLOR_INDEX" val="14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SHADOW_SCHEMECOLOR_INDEX_BRIGHTNESS" val="-0.5"/>
  <p:tag name="KSO_WM_UNIT_SHADOW_SCHEMECOLOR_INDEX" val="14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UNIT_CONTENT_GROUP_TYPE" val="contentchip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PRESET_TEXT" val="单击此处编辑母版文本样式&#10;第二级&#10;第三级&#10;第四级&#10;第五级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PRESET_TEXT" val="单击此处编辑母版文本样式&#10;第二级&#10;第三级&#10;第四级&#10;第五级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  <p:tag name="KSO_WM_UNIT_CONTENT_GROUP_TYPE" val="titlestyle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PRESET_TEXT" val="单击此处编辑母版文本样式&#10;第二级&#10;第三级&#10;第四级&#10;第五级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</p:tagLst>
</file>

<file path=ppt/tags/tag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PRESET_TEXT" val="单击此处编辑母版文本样式&#10;第二级&#10;第三级&#10;第四级&#10;第五级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3.0"/>
  <p:tag name="KSO_WM_UNIT_TYPE" val="i"/>
  <p:tag name="KSO_WM_UNIT_INDEX" val="1"/>
  <p:tag name="KSO_WM_UNIT_CONTENT_GROUP_TYPE" val="titlestyle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  <p:tag name="KSO_WM_UNIT_CONTENT_GROUP_TYPE" val="titlestyle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PRESET_TEXT" val="单击此处编辑母版文本样式&#10;第二级&#10;第三级&#10;第四级&#10;第五级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CONTENT_GROUP_TYPE" val="titlestyle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6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SHADOW_SCHEMECOLOR_INDEX_BRIGHTNESS" val="-0.5"/>
  <p:tag name="KSO_WM_UNIT_SHADOW_SCHEMECOLOR_INDEX" val="14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77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SHADOW_SCHEMECOLOR_INDEX_BRIGHTNESS" val="-0.5"/>
  <p:tag name="KSO_WM_UNIT_SHADOW_SCHEMECOLOR_INDEX" val="14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CONTENT_GROUP_TYPE" val="contentchip"/>
  <p:tag name="KSO_WM_UNIT_TYPE" val="i"/>
  <p:tag name="KSO_WM_UNIT_INDEX" val="4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CONTENT_GROUP_TYPE" val="contentchip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CONTENT_GROUP_TYPE" val="contentchip"/>
  <p:tag name="KSO_WM_UNIT_TYPE" val="i"/>
  <p:tag name="KSO_WM_UNIT_INDEX" val="9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CONTENT_GROUP_TYPE" val="contentchip"/>
  <p:tag name="KSO_WM_UNIT_TYPE" val="i"/>
  <p:tag name="KSO_WM_UNIT_INDEX" val="1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3.0"/>
  <p:tag name="KSO_WM_UNIT_TYPE" val="i"/>
  <p:tag name="KSO_WM_UNIT_INDEX" val="11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  <p:tag name="KSO_WM_UNIT_CONTENT_GROUP_TYPE" val="titlestyle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314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f"/>
  <p:tag name="KSO_WM_UNIT_INDEX" val="1"/>
  <p:tag name="KSO_WM_TEMPLATE_CATEGORY" val="custom"/>
  <p:tag name="KSO_WM_TEMPLATE_INDEX" val="20230314"/>
</p:tagLst>
</file>

<file path=ppt/tags/tag9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314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4_1*a*1"/>
  <p:tag name="KSO_WM_TEMPLATE_CATEGORY" val="custom"/>
  <p:tag name="KSO_WM_TEMPLATE_INDEX" val="20230314"/>
  <p:tag name="KSO_WM_UNIT_LAYERLEVEL" val="1"/>
  <p:tag name="KSO_WM_TAG_VERSION" val="3.0"/>
  <p:tag name="KSO_WM_BEAUTIFY_FLAG" val="#wm#"/>
  <p:tag name="KSO_WM_UNIT_CONTENT_GROUP_TYPE" val="contentchip"/>
  <p:tag name="KSO_WM_UNIT_PRESET_TEXT" val="单击添加文档标题"/>
</p:tagLst>
</file>

<file path=ppt/tags/tag10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14_1*f*1"/>
  <p:tag name="KSO_WM_TEMPLATE_CATEGORY" val="custom"/>
  <p:tag name="KSO_WM_TEMPLATE_INDEX" val="20230314"/>
  <p:tag name="KSO_WM_UNIT_LAYERLEVEL" val="1"/>
  <p:tag name="KSO_WM_TAG_VERSION" val="3.0"/>
  <p:tag name="KSO_WM_BEAUTIFY_FLAG" val="#wm#"/>
  <p:tag name="KSO_WM_UNIT_CONTENT_GROUP_TYPE" val="contentchip"/>
  <p:tag name="KSO_WM_UNIT_PRESET_TEXT" val="汇报人：WPS"/>
</p:tagLst>
</file>

<file path=ppt/tags/tag101.xml><?xml version="1.0" encoding="utf-8"?>
<p:tagLst xmlns:p="http://schemas.openxmlformats.org/presentationml/2006/main">
  <p:tag name="KSO_WM_SLIDE_ID" val="custom2023031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314"/>
  <p:tag name="KSO_WM_SLIDE_TYPE" val="title"/>
  <p:tag name="KSO_WM_SLIDE_SUBTYPE" val="pureTxt"/>
  <p:tag name="KSO_WM_SLIDE_LAYOUT" val="a_f"/>
  <p:tag name="KSO_WM_SLIDE_LAYOUT_CNT" val="1_1"/>
  <p:tag name="KSO_WM_SPECIAL_SOURCE" val="bdnull"/>
  <p:tag name="KSO_WM_TEMPLATE_THUMBS_INDEX" val="1、9"/>
  <p:tag name="KSO_WM_SLIDE_CONTENT_AREA" val="{&quot;left&quot;:&quot;173.7&quot;,&quot;top&quot;:&quot;78.5&quot;,&quot;width&quot;:&quot;702.55&quot;,&quot;height&quot;:&quot;350.15&quot;}"/>
</p:tagLst>
</file>

<file path=ppt/tags/tag10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14_1*f*1"/>
  <p:tag name="KSO_WM_TEMPLATE_CATEGORY" val="custom"/>
  <p:tag name="KSO_WM_TEMPLATE_INDEX" val="20230314"/>
  <p:tag name="KSO_WM_UNIT_LAYERLEVEL" val="1"/>
  <p:tag name="KSO_WM_TAG_VERSION" val="3.0"/>
  <p:tag name="KSO_WM_BEAUTIFY_FLAG" val="#wm#"/>
  <p:tag name="KSO_WM_UNIT_CONTENT_GROUP_TYPE" val="contentchip"/>
  <p:tag name="KSO_WM_UNIT_PRESET_TEXT" val="汇报人：WP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4_1*a*1"/>
  <p:tag name="KSO_WM_TEMPLATE_CATEGORY" val="custom"/>
  <p:tag name="KSO_WM_TEMPLATE_INDEX" val="20230314"/>
  <p:tag name="KSO_WM_UNIT_LAYERLEVEL" val="1"/>
  <p:tag name="KSO_WM_TAG_VERSION" val="3.0"/>
  <p:tag name="KSO_WM_BEAUTIFY_FLAG" val="#wm#"/>
  <p:tag name="KSO_WM_UNIT_CONTENT_GROUP_TYPE" val="contentchip"/>
  <p:tag name="KSO_WM_UNIT_PRESET_TEXT" val="单击添加文档标题"/>
</p:tagLst>
</file>

<file path=ppt/tags/tag104.xml><?xml version="1.0" encoding="utf-8"?>
<p:tagLst xmlns:p="http://schemas.openxmlformats.org/presentationml/2006/main">
  <p:tag name="KSO_WM_SLIDE_ID" val="custom2023031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314"/>
  <p:tag name="KSO_WM_SLIDE_TYPE" val="title"/>
  <p:tag name="KSO_WM_SLIDE_SUBTYPE" val="pureTxt"/>
  <p:tag name="KSO_WM_SLIDE_LAYOUT" val="a_f"/>
  <p:tag name="KSO_WM_SLIDE_LAYOUT_CNT" val="1_1"/>
  <p:tag name="KSO_WM_SPECIAL_SOURCE" val="bdnull"/>
  <p:tag name="KSO_WM_TEMPLATE_THUMBS_INDEX" val="1、9"/>
  <p:tag name="KSO_WM_SLIDE_CONTENT_AREA" val="{&quot;left&quot;:&quot;173.7&quot;,&quot;top&quot;:&quot;78.5&quot;,&quot;width&quot;:&quot;702.55&quot;,&quot;height&quot;:&quot;350.15&quot;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4_1*a*1"/>
  <p:tag name="KSO_WM_TEMPLATE_CATEGORY" val="custom"/>
  <p:tag name="KSO_WM_TEMPLATE_INDEX" val="20230314"/>
  <p:tag name="KSO_WM_UNIT_LAYERLEVEL" val="1"/>
  <p:tag name="KSO_WM_TAG_VERSION" val="3.0"/>
  <p:tag name="KSO_WM_BEAUTIFY_FLAG" val="#wm#"/>
  <p:tag name="KSO_WM_UNIT_CONTENT_GROUP_TYPE" val="contentchip"/>
  <p:tag name="KSO_WM_UNIT_PRESET_TEXT" val="单击添加文档标题"/>
</p:tagLst>
</file>

<file path=ppt/tags/tag10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14_1*f*1"/>
  <p:tag name="KSO_WM_TEMPLATE_CATEGORY" val="custom"/>
  <p:tag name="KSO_WM_TEMPLATE_INDEX" val="20230314"/>
  <p:tag name="KSO_WM_UNIT_LAYERLEVEL" val="1"/>
  <p:tag name="KSO_WM_TAG_VERSION" val="3.0"/>
  <p:tag name="KSO_WM_BEAUTIFY_FLAG" val="#wm#"/>
  <p:tag name="KSO_WM_UNIT_CONTENT_GROUP_TYPE" val="contentchip"/>
  <p:tag name="KSO_WM_UNIT_PRESET_TEXT" val="汇报人：WPS"/>
</p:tagLst>
</file>

<file path=ppt/tags/tag107.xml><?xml version="1.0" encoding="utf-8"?>
<p:tagLst xmlns:p="http://schemas.openxmlformats.org/presentationml/2006/main">
  <p:tag name="KSO_WM_SLIDE_ID" val="custom2023031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314"/>
  <p:tag name="KSO_WM_SLIDE_TYPE" val="title"/>
  <p:tag name="KSO_WM_SLIDE_SUBTYPE" val="pureTxt"/>
  <p:tag name="KSO_WM_SLIDE_LAYOUT" val="a_f"/>
  <p:tag name="KSO_WM_SLIDE_LAYOUT_CNT" val="1_1"/>
  <p:tag name="KSO_WM_SPECIAL_SOURCE" val="bdnull"/>
  <p:tag name="KSO_WM_TEMPLATE_THUMBS_INDEX" val="1、9"/>
  <p:tag name="KSO_WM_SLIDE_CONTENT_AREA" val="{&quot;left&quot;:&quot;173.7&quot;,&quot;top&quot;:&quot;78.5&quot;,&quot;width&quot;:&quot;702.55&quot;,&quot;height&quot;:&quot;350.15&quot;}"/>
</p:tagLst>
</file>

<file path=ppt/tags/tag108.xml><?xml version="1.0" encoding="utf-8"?>
<p:tagLst xmlns:p="http://schemas.openxmlformats.org/presentationml/2006/main">
  <p:tag name="COMMONDATA" val="eyJoZGlkIjoiOGI4NjI5OTBmMDM1ODFlMDkzNDFlZTFiMWNhZWU5ZTMifQ=="/>
</p:tagLst>
</file>

<file path=ppt/theme/theme1.xml><?xml version="1.0" encoding="utf-8"?>
<a:theme xmlns:a="http://schemas.openxmlformats.org/drawingml/2006/main" name="Office 主题">
  <a:themeElements>
    <a:clrScheme name="自定义 23">
      <a:dk1>
        <a:srgbClr val="000000"/>
      </a:dk1>
      <a:lt1>
        <a:srgbClr val="FFFFFF"/>
      </a:lt1>
      <a:dk2>
        <a:srgbClr val="011163"/>
      </a:dk2>
      <a:lt2>
        <a:srgbClr val="FFFFFF"/>
      </a:lt2>
      <a:accent1>
        <a:srgbClr val="4864FC"/>
      </a:accent1>
      <a:accent2>
        <a:srgbClr val="6C5EDE"/>
      </a:accent2>
      <a:accent3>
        <a:srgbClr val="9059BF"/>
      </a:accent3>
      <a:accent4>
        <a:srgbClr val="B453A1"/>
      </a:accent4>
      <a:accent5>
        <a:srgbClr val="D84E82"/>
      </a:accent5>
      <a:accent6>
        <a:srgbClr val="FC4864"/>
      </a:accent6>
      <a:hlink>
        <a:srgbClr val="0563C1"/>
      </a:hlink>
      <a:folHlink>
        <a:srgbClr val="954D72"/>
      </a:folHlink>
    </a:clrScheme>
    <a:fontScheme name="自定义 18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2522</Words>
  <Application>WPS 演示</Application>
  <PresentationFormat>Widescreen</PresentationFormat>
  <Paragraphs>173</Paragraphs>
  <Slides>16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8" baseType="lpstr">
      <vt:lpstr>Arial</vt:lpstr>
      <vt:lpstr>宋体</vt:lpstr>
      <vt:lpstr>Wingdings</vt:lpstr>
      <vt:lpstr>MiSans Normal</vt:lpstr>
      <vt:lpstr>Wingdings</vt:lpstr>
      <vt:lpstr>MiSans Heavy</vt:lpstr>
      <vt:lpstr>Merriweather</vt:lpstr>
      <vt:lpstr>Segoe Print</vt:lpstr>
      <vt:lpstr>微软雅黑</vt:lpstr>
      <vt:lpstr>Arial Unicode MS</vt:lpstr>
      <vt:lpstr>Calibri</vt:lpstr>
      <vt:lpstr>Office 主题</vt:lpstr>
      <vt:lpstr>2020MCS-刘小奇</vt:lpstr>
      <vt:lpstr>1. 计算机申研选校+专业</vt:lpstr>
      <vt:lpstr>CS强校及分布</vt:lpstr>
      <vt:lpstr>为什么大多数同学选择美国</vt:lpstr>
      <vt:lpstr>为什么大多数同学选择美国</vt:lpstr>
      <vt:lpstr>CS申研国家地区选择</vt:lpstr>
      <vt:lpstr>美国学校CS大概排名</vt:lpstr>
      <vt:lpstr>美国学校CS大概排名</vt:lpstr>
      <vt:lpstr>常见master项目及分析</vt:lpstr>
      <vt:lpstr>常见master项目及分析</vt:lpstr>
      <vt:lpstr>项目选择</vt:lpstr>
      <vt:lpstr>PowerPoint 演示文稿</vt:lpstr>
      <vt:lpstr>美国博士</vt:lpstr>
      <vt:lpstr>美国博士选校</vt:lpstr>
      <vt:lpstr>博士陶瓷</vt:lpstr>
      <vt:lpstr>Thank you!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张青虾</cp:lastModifiedBy>
  <cp:revision>138</cp:revision>
  <dcterms:created xsi:type="dcterms:W3CDTF">2023-08-09T12:44:00Z</dcterms:created>
  <dcterms:modified xsi:type="dcterms:W3CDTF">2025-05-06T09:43:51Z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E3A2CCD81382444283E4A57B1C47C776_13</vt:lpwstr>
  </property>
  <property fmtid="{D5CDD505-2E9C-101B-9397-08002B2CF9AE}" pid="3" name="KSOProductBuildVer">
    <vt:lpwstr>2052-12.1.0.20784</vt:lpwstr>
  </property>
</Properties>
</file>